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3" r:id="rId9"/>
    <p:sldId id="280" r:id="rId10"/>
    <p:sldId id="281" r:id="rId11"/>
    <p:sldId id="264" r:id="rId12"/>
    <p:sldId id="265" r:id="rId13"/>
    <p:sldId id="266" r:id="rId14"/>
    <p:sldId id="267" r:id="rId15"/>
    <p:sldId id="282" r:id="rId16"/>
    <p:sldId id="283" r:id="rId17"/>
    <p:sldId id="284" r:id="rId18"/>
    <p:sldId id="286" r:id="rId19"/>
    <p:sldId id="269" r:id="rId20"/>
    <p:sldId id="270" r:id="rId21"/>
    <p:sldId id="271" r:id="rId22"/>
    <p:sldId id="272" r:id="rId23"/>
    <p:sldId id="287" r:id="rId24"/>
    <p:sldId id="274" r:id="rId25"/>
    <p:sldId id="273" r:id="rId26"/>
    <p:sldId id="275" r:id="rId27"/>
    <p:sldId id="276" r:id="rId28"/>
    <p:sldId id="277" r:id="rId29"/>
    <p:sldId id="278" r:id="rId30"/>
    <p:sldId id="279" r:id="rId31"/>
    <p:sldId id="290" r:id="rId32"/>
    <p:sldId id="285" r:id="rId33"/>
    <p:sldId id="288" r:id="rId34"/>
    <p:sldId id="289" r:id="rId35"/>
    <p:sldId id="293" r:id="rId36"/>
    <p:sldId id="294" r:id="rId37"/>
    <p:sldId id="295" r:id="rId38"/>
    <p:sldId id="296" r:id="rId39"/>
    <p:sldId id="298" r:id="rId40"/>
    <p:sldId id="299" r:id="rId41"/>
  </p:sldIdLst>
  <p:sldSz cx="18288000" cy="10287000"/>
  <p:notesSz cx="6858000" cy="9144000"/>
  <p:embeddedFontLst>
    <p:embeddedFont>
      <p:font typeface="Kollektif" panose="020B0604020202020204" charset="0"/>
      <p:regular r:id="rId43"/>
    </p:embeddedFont>
    <p:embeddedFont>
      <p:font typeface="Yeseva One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43" d="100"/>
          <a:sy n="43" d="100"/>
        </p:scale>
        <p:origin x="7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48C81-13A9-465A-B352-C27537F888B1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B86E7-DB70-43D6-AB16-3BC1F4863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66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image" Target="../media/image16.svg"/><Relationship Id="rId4" Type="http://schemas.openxmlformats.org/officeDocument/2006/relationships/image" Target="../media/image38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8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7.png"/><Relationship Id="rId7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19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30184" y="4845467"/>
            <a:ext cx="7351517" cy="6161908"/>
          </a:xfrm>
          <a:custGeom>
            <a:avLst/>
            <a:gdLst/>
            <a:ahLst/>
            <a:cxnLst/>
            <a:rect l="l" t="t" r="r" b="b"/>
            <a:pathLst>
              <a:path w="7351517" h="6161908">
                <a:moveTo>
                  <a:pt x="0" y="0"/>
                </a:moveTo>
                <a:lnTo>
                  <a:pt x="7351517" y="0"/>
                </a:lnTo>
                <a:lnTo>
                  <a:pt x="7351517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80596" y="3683722"/>
            <a:ext cx="1072680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Green Cycle Movie Rental Analysis</a:t>
            </a:r>
          </a:p>
        </p:txBody>
      </p:sp>
      <p:sp>
        <p:nvSpPr>
          <p:cNvPr id="5" name="Freeform 5"/>
          <p:cNvSpPr/>
          <p:nvPr/>
        </p:nvSpPr>
        <p:spPr>
          <a:xfrm rot="1057904" flipH="1">
            <a:off x="13907800" y="625481"/>
            <a:ext cx="4971166" cy="4350613"/>
          </a:xfrm>
          <a:custGeom>
            <a:avLst/>
            <a:gdLst/>
            <a:ahLst/>
            <a:cxnLst/>
            <a:rect l="l" t="t" r="r" b="b"/>
            <a:pathLst>
              <a:path w="4971166" h="4350613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780596" y="6503122"/>
            <a:ext cx="10726808" cy="8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549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By using PostgreSQL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416659" y="3037908"/>
            <a:ext cx="821374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ROUND(AVG(salary),2)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</a:t>
            </a:r>
            <a:r>
              <a:rPr lang="en-IN" sz="36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6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=</a:t>
            </a:r>
            <a:r>
              <a:rPr lang="en-IN" sz="36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'SQL Analyst'</a:t>
            </a:r>
            <a:endParaRPr lang="en-IN" sz="3600" dirty="0">
              <a:effectLst/>
              <a:latin typeface="Yeseva One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4767" y="1065293"/>
            <a:ext cx="14558284" cy="68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8"/>
              </a:lnSpc>
            </a:pPr>
            <a:r>
              <a:rPr lang="en-IN" sz="4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Calculate the average salary of SQL Analysts.</a:t>
            </a:r>
            <a:endParaRPr lang="en-US" sz="44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5" name="Freeform 5"/>
          <p:cNvSpPr/>
          <p:nvPr/>
        </p:nvSpPr>
        <p:spPr>
          <a:xfrm rot="5400000" flipH="1">
            <a:off x="10929795" y="2978630"/>
            <a:ext cx="10942434" cy="4396041"/>
          </a:xfrm>
          <a:custGeom>
            <a:avLst/>
            <a:gdLst/>
            <a:ahLst/>
            <a:cxnLst/>
            <a:rect l="l" t="t" r="r" b="b"/>
            <a:pathLst>
              <a:path w="10942434" h="5192682">
                <a:moveTo>
                  <a:pt x="10942434" y="0"/>
                </a:moveTo>
                <a:lnTo>
                  <a:pt x="0" y="0"/>
                </a:lnTo>
                <a:lnTo>
                  <a:pt x="0" y="5192682"/>
                </a:lnTo>
                <a:lnTo>
                  <a:pt x="10942434" y="5192682"/>
                </a:lnTo>
                <a:lnTo>
                  <a:pt x="109424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583519">
            <a:off x="11089253" y="5472325"/>
            <a:ext cx="5773333" cy="4034326"/>
          </a:xfrm>
          <a:custGeom>
            <a:avLst/>
            <a:gdLst/>
            <a:ahLst/>
            <a:cxnLst/>
            <a:rect l="l" t="t" r="r" b="b"/>
            <a:pathLst>
              <a:path w="7570635" h="5606216">
                <a:moveTo>
                  <a:pt x="0" y="0"/>
                </a:moveTo>
                <a:lnTo>
                  <a:pt x="7570635" y="0"/>
                </a:lnTo>
                <a:lnTo>
                  <a:pt x="7570635" y="5606216"/>
                </a:lnTo>
                <a:lnTo>
                  <a:pt x="0" y="5606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 rot="357744">
            <a:off x="13707483" y="41170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57744">
            <a:off x="13600326" y="143771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6692D9F4-2E9E-83C9-C671-A7AED2EFA0F6}"/>
              </a:ext>
            </a:extLst>
          </p:cNvPr>
          <p:cNvSpPr/>
          <p:nvPr/>
        </p:nvSpPr>
        <p:spPr>
          <a:xfrm>
            <a:off x="0" y="2452222"/>
            <a:ext cx="6189587" cy="7635129"/>
          </a:xfrm>
          <a:custGeom>
            <a:avLst/>
            <a:gdLst/>
            <a:ahLst/>
            <a:cxnLst/>
            <a:rect l="l" t="t" r="r" b="b"/>
            <a:pathLst>
              <a:path w="6733309" h="8229600">
                <a:moveTo>
                  <a:pt x="0" y="0"/>
                </a:moveTo>
                <a:lnTo>
                  <a:pt x="6733309" y="0"/>
                </a:lnTo>
                <a:lnTo>
                  <a:pt x="6733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ECE00-2DE4-59E6-3E93-EF1F0E6719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1032" y="6370927"/>
            <a:ext cx="3369773" cy="19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083934" y="6458761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77021">
            <a:off x="-375476" y="8128428"/>
            <a:ext cx="3288185" cy="1934676"/>
          </a:xfrm>
          <a:custGeom>
            <a:avLst/>
            <a:gdLst/>
            <a:ahLst/>
            <a:cxnLst/>
            <a:rect l="l" t="t" r="r" b="b"/>
            <a:pathLst>
              <a:path w="3288185" h="1934676">
                <a:moveTo>
                  <a:pt x="0" y="0"/>
                </a:moveTo>
                <a:lnTo>
                  <a:pt x="3288185" y="0"/>
                </a:lnTo>
                <a:lnTo>
                  <a:pt x="3288185" y="1934676"/>
                </a:lnTo>
                <a:lnTo>
                  <a:pt x="0" y="1934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8700" y="6888196"/>
            <a:ext cx="8790226" cy="3103683"/>
          </a:xfrm>
          <a:custGeom>
            <a:avLst/>
            <a:gdLst/>
            <a:ahLst/>
            <a:cxnLst/>
            <a:rect l="l" t="t" r="r" b="b"/>
            <a:pathLst>
              <a:path w="8790226" h="3103683">
                <a:moveTo>
                  <a:pt x="0" y="0"/>
                </a:moveTo>
                <a:lnTo>
                  <a:pt x="8790226" y="0"/>
                </a:lnTo>
                <a:lnTo>
                  <a:pt x="8790226" y="3103683"/>
                </a:lnTo>
                <a:lnTo>
                  <a:pt x="0" y="3103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009650"/>
            <a:ext cx="9396341" cy="641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005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Create an overview of the revenue (sum of amount) grouped by a column in the format "country, city".</a:t>
            </a:r>
          </a:p>
          <a:p>
            <a:pPr marL="0" lvl="0" indent="0" algn="l">
              <a:lnSpc>
                <a:spcPts val="7206"/>
              </a:lnSpc>
              <a:spcBef>
                <a:spcPct val="0"/>
              </a:spcBef>
            </a:pPr>
            <a:endParaRPr lang="en-US" sz="6005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51803" y="2367513"/>
            <a:ext cx="7636197" cy="689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select ci.city, co.country, sum(p.amount) as total_amount from address a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left join customer c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on a.address_id = c.address_id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inner join city ci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on ci.city_id = a.city_id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inner join payment p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on p.customer_id = c.customer_id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inner join country co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on co.country_id = ci.country_id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group by ci.city, co.country</a:t>
            </a:r>
          </a:p>
          <a:p>
            <a:pPr algn="l">
              <a:lnSpc>
                <a:spcPts val="4534"/>
              </a:lnSpc>
            </a:pPr>
            <a:r>
              <a:rPr lang="en-US" sz="302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order by total_amount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3973026">
            <a:off x="13522247" y="5736928"/>
            <a:ext cx="3683451" cy="5139345"/>
          </a:xfrm>
          <a:custGeom>
            <a:avLst/>
            <a:gdLst/>
            <a:ahLst/>
            <a:cxnLst/>
            <a:rect l="l" t="t" r="r" b="b"/>
            <a:pathLst>
              <a:path w="3683451" h="5139345">
                <a:moveTo>
                  <a:pt x="0" y="0"/>
                </a:moveTo>
                <a:lnTo>
                  <a:pt x="3683451" y="0"/>
                </a:lnTo>
                <a:lnTo>
                  <a:pt x="3683451" y="5139345"/>
                </a:lnTo>
                <a:lnTo>
                  <a:pt x="0" y="513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-6356144" y="9550812"/>
            <a:ext cx="21023623" cy="9976665"/>
          </a:xfrm>
          <a:custGeom>
            <a:avLst/>
            <a:gdLst/>
            <a:ahLst/>
            <a:cxnLst/>
            <a:rect l="l" t="t" r="r" b="b"/>
            <a:pathLst>
              <a:path w="21023623" h="9976665">
                <a:moveTo>
                  <a:pt x="21023623" y="9976665"/>
                </a:moveTo>
                <a:lnTo>
                  <a:pt x="0" y="9976665"/>
                </a:lnTo>
                <a:lnTo>
                  <a:pt x="0" y="0"/>
                </a:lnTo>
                <a:lnTo>
                  <a:pt x="21023623" y="0"/>
                </a:lnTo>
                <a:lnTo>
                  <a:pt x="21023623" y="997666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221753" y="2816662"/>
            <a:ext cx="12236393" cy="544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select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staff_id,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round(avg(amount),2) as avg_amount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from (select sum(amount) as amount, staff_id, customer_id from payment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group by staff_id, customer_id )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group by staff_id</a:t>
            </a:r>
          </a:p>
          <a:p>
            <a:pPr algn="l">
              <a:lnSpc>
                <a:spcPts val="5484"/>
              </a:lnSpc>
            </a:pPr>
            <a:r>
              <a:rPr lang="en-US" sz="365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order by avg_amount desc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1617" y="933341"/>
            <a:ext cx="14536528" cy="200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8"/>
              </a:lnSpc>
            </a:pPr>
            <a:r>
              <a:rPr lang="en-US" sz="4382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Create a list with the average of the sales amount each staff_id has per customer.</a:t>
            </a:r>
          </a:p>
          <a:p>
            <a:pPr marL="0" lvl="0" indent="0" algn="l">
              <a:lnSpc>
                <a:spcPts val="5258"/>
              </a:lnSpc>
              <a:spcBef>
                <a:spcPct val="0"/>
              </a:spcBef>
            </a:pPr>
            <a:endParaRPr lang="en-US" sz="4382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" name="Freeform 7"/>
          <p:cNvSpPr/>
          <p:nvPr/>
        </p:nvSpPr>
        <p:spPr>
          <a:xfrm rot="-2700000" flipH="1">
            <a:off x="767687" y="-39014"/>
            <a:ext cx="3387772" cy="4726799"/>
          </a:xfrm>
          <a:custGeom>
            <a:avLst/>
            <a:gdLst/>
            <a:ahLst/>
            <a:cxnLst/>
            <a:rect l="l" t="t" r="r" b="b"/>
            <a:pathLst>
              <a:path w="3387772" h="4726799">
                <a:moveTo>
                  <a:pt x="3387772" y="0"/>
                </a:moveTo>
                <a:lnTo>
                  <a:pt x="0" y="0"/>
                </a:lnTo>
                <a:lnTo>
                  <a:pt x="0" y="4726799"/>
                </a:lnTo>
                <a:lnTo>
                  <a:pt x="3387772" y="4726799"/>
                </a:lnTo>
                <a:lnTo>
                  <a:pt x="3387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42912" y="6430396"/>
            <a:ext cx="5708628" cy="2349638"/>
          </a:xfrm>
          <a:custGeom>
            <a:avLst/>
            <a:gdLst/>
            <a:ahLst/>
            <a:cxnLst/>
            <a:rect l="l" t="t" r="r" b="b"/>
            <a:pathLst>
              <a:path w="5708628" h="2349638">
                <a:moveTo>
                  <a:pt x="0" y="0"/>
                </a:moveTo>
                <a:lnTo>
                  <a:pt x="5708629" y="0"/>
                </a:lnTo>
                <a:lnTo>
                  <a:pt x="5708629" y="2349638"/>
                </a:lnTo>
                <a:lnTo>
                  <a:pt x="0" y="2349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24767" y="3077890"/>
            <a:ext cx="11930698" cy="499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select</a:t>
            </a:r>
          </a:p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round(avg(t_amount),2) as total_for_sundays</a:t>
            </a:r>
          </a:p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from</a:t>
            </a:r>
          </a:p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(select extract (dow from payment_date) as day_of_week, date(payment_date), sum(amount) as t_amount from payment</a:t>
            </a:r>
          </a:p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where extract (dow from payment_date) = '0'</a:t>
            </a:r>
          </a:p>
          <a:p>
            <a:pPr algn="l">
              <a:lnSpc>
                <a:spcPts val="5028"/>
              </a:lnSpc>
            </a:pPr>
            <a:r>
              <a:rPr lang="en-US" sz="3352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group by day_of_week, date(payment_date) )</a:t>
            </a:r>
          </a:p>
          <a:p>
            <a:pPr algn="l">
              <a:lnSpc>
                <a:spcPts val="5028"/>
              </a:lnSpc>
            </a:pPr>
            <a:endParaRPr lang="en-US" sz="3352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4767" y="1065293"/>
            <a:ext cx="14558284" cy="150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8"/>
              </a:lnSpc>
            </a:pPr>
            <a:r>
              <a:rPr lang="en-US" sz="5718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Create a query that shows average daily revenue of all Sundays.</a:t>
            </a:r>
          </a:p>
        </p:txBody>
      </p:sp>
      <p:sp>
        <p:nvSpPr>
          <p:cNvPr id="5" name="Freeform 5"/>
          <p:cNvSpPr/>
          <p:nvPr/>
        </p:nvSpPr>
        <p:spPr>
          <a:xfrm rot="5400000" flipH="1">
            <a:off x="10531475" y="2580310"/>
            <a:ext cx="10942434" cy="5192682"/>
          </a:xfrm>
          <a:custGeom>
            <a:avLst/>
            <a:gdLst/>
            <a:ahLst/>
            <a:cxnLst/>
            <a:rect l="l" t="t" r="r" b="b"/>
            <a:pathLst>
              <a:path w="10942434" h="5192682">
                <a:moveTo>
                  <a:pt x="10942434" y="0"/>
                </a:moveTo>
                <a:lnTo>
                  <a:pt x="0" y="0"/>
                </a:lnTo>
                <a:lnTo>
                  <a:pt x="0" y="5192682"/>
                </a:lnTo>
                <a:lnTo>
                  <a:pt x="10942434" y="5192682"/>
                </a:lnTo>
                <a:lnTo>
                  <a:pt x="109424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583519">
            <a:off x="11687962" y="3859759"/>
            <a:ext cx="7570635" cy="5606216"/>
          </a:xfrm>
          <a:custGeom>
            <a:avLst/>
            <a:gdLst/>
            <a:ahLst/>
            <a:cxnLst/>
            <a:rect l="l" t="t" r="r" b="b"/>
            <a:pathLst>
              <a:path w="7570635" h="5606216">
                <a:moveTo>
                  <a:pt x="0" y="0"/>
                </a:moveTo>
                <a:lnTo>
                  <a:pt x="7570635" y="0"/>
                </a:lnTo>
                <a:lnTo>
                  <a:pt x="7570635" y="5606216"/>
                </a:lnTo>
                <a:lnTo>
                  <a:pt x="0" y="5606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57744">
            <a:off x="13707483" y="41170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57744">
            <a:off x="13600326" y="143771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668517" y="5711422"/>
            <a:ext cx="5029067" cy="1902890"/>
          </a:xfrm>
          <a:custGeom>
            <a:avLst/>
            <a:gdLst/>
            <a:ahLst/>
            <a:cxnLst/>
            <a:rect l="l" t="t" r="r" b="b"/>
            <a:pathLst>
              <a:path w="5029067" h="1902890">
                <a:moveTo>
                  <a:pt x="0" y="0"/>
                </a:moveTo>
                <a:lnTo>
                  <a:pt x="5029068" y="0"/>
                </a:lnTo>
                <a:lnTo>
                  <a:pt x="5029068" y="1902890"/>
                </a:lnTo>
                <a:lnTo>
                  <a:pt x="0" y="1902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1455" y="4888674"/>
            <a:ext cx="9348346" cy="6350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SELECT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c.first_name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c.last_name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p1.staff_id,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sum(amount) as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amount_paid</a:t>
            </a:r>
            <a:endParaRPr lang="en-US" sz="2800" dirty="0">
              <a:solidFill>
                <a:schemeClr val="accent1">
                  <a:lumMod val="75000"/>
                </a:schemeClr>
              </a:solidFill>
              <a:effectLst/>
              <a:latin typeface="Yeseva One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FROM payment p1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INNER JOIN customer 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ON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c.customer_id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 = p1.customer_id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GROUP BY</a:t>
            </a:r>
          </a:p>
          <a:p>
            <a:pPr marL="34290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c.first_name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), 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c.last_name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),</a:t>
            </a:r>
          </a:p>
          <a:p>
            <a:pPr marL="34290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GROUPING SETS ((p1.staff_id),(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c.first_name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))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Yeseva One" panose="020B0604020202020204" charset="0"/>
              </a:rPr>
              <a:t>ORDER BY 1,2,3</a:t>
            </a:r>
          </a:p>
          <a:p>
            <a:pPr algn="l">
              <a:lnSpc>
                <a:spcPts val="6623"/>
              </a:lnSpc>
            </a:pPr>
            <a:endParaRPr lang="en-US" sz="4000" dirty="0">
              <a:ea typeface="Kollektif"/>
              <a:cs typeface="Kollektif"/>
              <a:sym typeface="Kollektif"/>
            </a:endParaRPr>
          </a:p>
          <a:p>
            <a:pPr algn="l">
              <a:lnSpc>
                <a:spcPts val="6623"/>
              </a:lnSpc>
            </a:pPr>
            <a:endParaRPr lang="en-US" sz="4415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4" name="Freeform 4"/>
          <p:cNvSpPr/>
          <p:nvPr/>
        </p:nvSpPr>
        <p:spPr>
          <a:xfrm rot="5400000" flipH="1">
            <a:off x="10825224" y="2564067"/>
            <a:ext cx="10952478" cy="5197449"/>
          </a:xfrm>
          <a:custGeom>
            <a:avLst/>
            <a:gdLst/>
            <a:ahLst/>
            <a:cxnLst/>
            <a:rect l="l" t="t" r="r" b="b"/>
            <a:pathLst>
              <a:path w="10952478" h="5197449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49631">
            <a:off x="13119200" y="3910874"/>
            <a:ext cx="6048726" cy="5536845"/>
          </a:xfrm>
          <a:custGeom>
            <a:avLst/>
            <a:gdLst/>
            <a:ahLst/>
            <a:cxnLst/>
            <a:rect l="l" t="t" r="r" b="b"/>
            <a:pathLst>
              <a:path w="6048726" h="5536845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54147" y="551912"/>
            <a:ext cx="12183707" cy="2641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3200" dirty="0">
                <a:latin typeface="Yeseva One" panose="020B0604020202020204" charset="0"/>
                <a:sym typeface="Yeseva One"/>
              </a:rPr>
              <a:t>W</a:t>
            </a:r>
            <a:r>
              <a:rPr lang="en-US" sz="3200" dirty="0">
                <a:effectLst/>
                <a:latin typeface="Yeseva One" panose="020B0604020202020204" charset="0"/>
              </a:rPr>
              <a:t>rite a query that return the sum of the amount for each customer (first name and last name) and each </a:t>
            </a:r>
            <a:r>
              <a:rPr lang="en-US" sz="3200" dirty="0" err="1">
                <a:effectLst/>
                <a:latin typeface="Yeseva One" panose="020B0604020202020204" charset="0"/>
              </a:rPr>
              <a:t>staff_id</a:t>
            </a:r>
            <a:r>
              <a:rPr lang="en-US" sz="3200" dirty="0">
                <a:effectLst/>
                <a:latin typeface="Yeseva One" panose="020B0604020202020204" charset="0"/>
              </a:rPr>
              <a:t>. Also add the overall revenue per customer.</a:t>
            </a:r>
            <a:endParaRPr lang="en-US" sz="32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6862F3-B4D7-48F1-C224-5E180EC72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813" y="4940918"/>
            <a:ext cx="8686799" cy="37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821251" y="3643531"/>
            <a:ext cx="5740349" cy="313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ROUND(AVG(salary),2)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</a:t>
            </a: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v_employees_info</a:t>
            </a:r>
            <a:endParaRPr lang="en-IN" sz="34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GROUP BY </a:t>
            </a: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endParaRPr lang="en-IN" sz="34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ORDER BY 2;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1468" y="4835444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58000" y="2279777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56313" y="8506084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1000" y="466358"/>
            <a:ext cx="11506200" cy="2045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Return the average salaries for each position with appropriate rounding.</a:t>
            </a:r>
            <a:endParaRPr lang="en-US" sz="3600" dirty="0"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16" name="Freeform 16"/>
          <p:cNvSpPr/>
          <p:nvPr/>
        </p:nvSpPr>
        <p:spPr>
          <a:xfrm rot="7966260" flipH="1">
            <a:off x="9058963" y="4099497"/>
            <a:ext cx="15296673" cy="7258967"/>
          </a:xfrm>
          <a:custGeom>
            <a:avLst/>
            <a:gdLst/>
            <a:ahLst/>
            <a:cxnLst/>
            <a:rect l="l" t="t" r="r" b="b"/>
            <a:pathLst>
              <a:path w="15296673" h="7258967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173691" y="1054499"/>
            <a:ext cx="6733309" cy="8229600"/>
          </a:xfrm>
          <a:custGeom>
            <a:avLst/>
            <a:gdLst/>
            <a:ahLst/>
            <a:cxnLst/>
            <a:rect l="l" t="t" r="r" b="b"/>
            <a:pathLst>
              <a:path w="6733309" h="8229600">
                <a:moveTo>
                  <a:pt x="0" y="0"/>
                </a:moveTo>
                <a:lnTo>
                  <a:pt x="6733309" y="0"/>
                </a:lnTo>
                <a:lnTo>
                  <a:pt x="6733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B74124-C8AE-8999-6D92-67A0B7ECD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80" y="2974429"/>
            <a:ext cx="4753069" cy="53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2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30184" y="4845467"/>
            <a:ext cx="7351517" cy="6161908"/>
          </a:xfrm>
          <a:custGeom>
            <a:avLst/>
            <a:gdLst/>
            <a:ahLst/>
            <a:cxnLst/>
            <a:rect l="l" t="t" r="r" b="b"/>
            <a:pathLst>
              <a:path w="7351517" h="6161908">
                <a:moveTo>
                  <a:pt x="0" y="0"/>
                </a:moveTo>
                <a:lnTo>
                  <a:pt x="7351517" y="0"/>
                </a:lnTo>
                <a:lnTo>
                  <a:pt x="7351517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536" y="1266333"/>
            <a:ext cx="10726808" cy="115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IN" sz="36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Return the average salaries per division.</a:t>
            </a:r>
            <a:endParaRPr lang="en-US" sz="3600" dirty="0">
              <a:solidFill>
                <a:schemeClr val="bg1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5" name="Freeform 5"/>
          <p:cNvSpPr/>
          <p:nvPr/>
        </p:nvSpPr>
        <p:spPr>
          <a:xfrm rot="1057904" flipH="1">
            <a:off x="13907800" y="625481"/>
            <a:ext cx="4971166" cy="4350613"/>
          </a:xfrm>
          <a:custGeom>
            <a:avLst/>
            <a:gdLst/>
            <a:ahLst/>
            <a:cxnLst/>
            <a:rect l="l" t="t" r="r" b="b"/>
            <a:pathLst>
              <a:path w="4971166" h="4350613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581400" y="3007364"/>
            <a:ext cx="8534400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division,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ROUND(AVG(salary),2)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FROM employees 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LEFT JOIN departments d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ON </a:t>
            </a:r>
            <a:r>
              <a:rPr lang="en-IN" sz="34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e.department_id</a:t>
            </a: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=</a:t>
            </a:r>
            <a:r>
              <a:rPr lang="en-IN" sz="34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d.department_id</a:t>
            </a:r>
            <a:endParaRPr lang="en-IN" sz="3400" dirty="0">
              <a:solidFill>
                <a:schemeClr val="bg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GROUP BY division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ORDER BY 2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B0BEED-3354-5462-4AB4-4CD20EE88E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75393" y="6213972"/>
            <a:ext cx="5164797" cy="28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3973026">
            <a:off x="15412728" y="-803817"/>
            <a:ext cx="2391206" cy="3474315"/>
          </a:xfrm>
          <a:custGeom>
            <a:avLst/>
            <a:gdLst/>
            <a:ahLst/>
            <a:cxnLst/>
            <a:rect l="l" t="t" r="r" b="b"/>
            <a:pathLst>
              <a:path w="3683451" h="5139345">
                <a:moveTo>
                  <a:pt x="0" y="0"/>
                </a:moveTo>
                <a:lnTo>
                  <a:pt x="3683451" y="0"/>
                </a:lnTo>
                <a:lnTo>
                  <a:pt x="3683451" y="5139345"/>
                </a:lnTo>
                <a:lnTo>
                  <a:pt x="0" y="513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-6356144" y="9550812"/>
            <a:ext cx="21023623" cy="9976665"/>
          </a:xfrm>
          <a:custGeom>
            <a:avLst/>
            <a:gdLst/>
            <a:ahLst/>
            <a:cxnLst/>
            <a:rect l="l" t="t" r="r" b="b"/>
            <a:pathLst>
              <a:path w="21023623" h="9976665">
                <a:moveTo>
                  <a:pt x="21023623" y="9976665"/>
                </a:moveTo>
                <a:lnTo>
                  <a:pt x="0" y="9976665"/>
                </a:lnTo>
                <a:lnTo>
                  <a:pt x="0" y="0"/>
                </a:lnTo>
                <a:lnTo>
                  <a:pt x="21023623" y="0"/>
                </a:lnTo>
                <a:lnTo>
                  <a:pt x="21023623" y="997666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613044" y="2262140"/>
            <a:ext cx="12236393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emp.*,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CASE WHEN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emp.end_date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IS NULL THEN 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'true'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ELSE 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'false' 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B4690E"/>
                </a:solidFill>
                <a:effectLst/>
                <a:latin typeface="Yeseva One" panose="020B0604020202020204" charset="0"/>
              </a:rPr>
              <a:t>END 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is_active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mng.first_name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||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 '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||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mng.last_name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AS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manager_name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emp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LEFT JOIN employees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</a:t>
            </a:r>
            <a:endParaRPr lang="en-IN" sz="30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ON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emp.manager_id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=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mng.emp_id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1617" y="933341"/>
            <a:ext cx="14536528" cy="61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8"/>
              </a:lnSpc>
              <a:spcBef>
                <a:spcPct val="0"/>
              </a:spcBef>
            </a:pP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Write a query to add columns</a:t>
            </a:r>
            <a:r>
              <a:rPr lang="en-US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 </a:t>
            </a: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manager</a:t>
            </a:r>
            <a:r>
              <a:rPr lang="en-US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 </a:t>
            </a: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and</a:t>
            </a:r>
            <a:r>
              <a:rPr lang="en-US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 </a:t>
            </a:r>
            <a:r>
              <a:rPr lang="en-IN" sz="3400" dirty="0" err="1">
                <a:solidFill>
                  <a:srgbClr val="111111"/>
                </a:solidFill>
                <a:effectLst/>
                <a:latin typeface="Yeseva One" panose="020B0604020202020204" charset="0"/>
              </a:rPr>
              <a:t>is_active</a:t>
            </a: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.</a:t>
            </a:r>
            <a:endParaRPr lang="en-US" sz="34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7" name="Freeform 7"/>
          <p:cNvSpPr/>
          <p:nvPr/>
        </p:nvSpPr>
        <p:spPr>
          <a:xfrm rot="-2700000" flipH="1">
            <a:off x="767687" y="-39014"/>
            <a:ext cx="3387772" cy="4726799"/>
          </a:xfrm>
          <a:custGeom>
            <a:avLst/>
            <a:gdLst/>
            <a:ahLst/>
            <a:cxnLst/>
            <a:rect l="l" t="t" r="r" b="b"/>
            <a:pathLst>
              <a:path w="3387772" h="4726799">
                <a:moveTo>
                  <a:pt x="3387772" y="0"/>
                </a:moveTo>
                <a:lnTo>
                  <a:pt x="0" y="0"/>
                </a:lnTo>
                <a:lnTo>
                  <a:pt x="0" y="4726799"/>
                </a:lnTo>
                <a:lnTo>
                  <a:pt x="3387772" y="4726799"/>
                </a:lnTo>
                <a:lnTo>
                  <a:pt x="3387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147910-09C8-BC23-3DAF-F9CF391B0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6958513"/>
            <a:ext cx="1392749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26153" y="2317877"/>
            <a:ext cx="5740349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CREATE VIEW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v_employees_info</a:t>
            </a:r>
            <a:endParaRPr lang="en-IN" sz="30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emp.*,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CASE WHEN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emp.end_date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IS NULL THEN 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'true'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ELSE 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'false' 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B4690E"/>
                </a:solidFill>
                <a:effectLst/>
                <a:latin typeface="Yeseva One" panose="020B0604020202020204" charset="0"/>
              </a:rPr>
              <a:t>END 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is_active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mng.first_name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||</a:t>
            </a:r>
            <a:r>
              <a:rPr lang="en-IN" sz="30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 '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||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mng.last_name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AS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manager_name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emp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LEFT JOIN employees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</a:t>
            </a:r>
            <a:endParaRPr lang="en-IN" sz="30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ON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emp.manager_id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=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mng.emp_id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;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1468" y="4835444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58000" y="2279777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56313" y="8506084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1000" y="466358"/>
            <a:ext cx="7010400" cy="93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Create a view</a:t>
            </a:r>
            <a:r>
              <a:rPr lang="en-US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 </a:t>
            </a:r>
            <a:r>
              <a:rPr lang="en-IN" sz="3400" dirty="0" err="1">
                <a:solidFill>
                  <a:srgbClr val="111111"/>
                </a:solidFill>
                <a:effectLst/>
                <a:latin typeface="Yeseva One" panose="020B0604020202020204" charset="0"/>
              </a:rPr>
              <a:t>v_employees_info</a:t>
            </a:r>
            <a:endParaRPr lang="en-US" sz="3400" dirty="0"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16" name="Freeform 16"/>
          <p:cNvSpPr/>
          <p:nvPr/>
        </p:nvSpPr>
        <p:spPr>
          <a:xfrm rot="7966260" flipH="1">
            <a:off x="9058963" y="4099497"/>
            <a:ext cx="15296673" cy="7258967"/>
          </a:xfrm>
          <a:custGeom>
            <a:avLst/>
            <a:gdLst/>
            <a:ahLst/>
            <a:cxnLst/>
            <a:rect l="l" t="t" r="r" b="b"/>
            <a:pathLst>
              <a:path w="15296673" h="7258967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173691" y="1054499"/>
            <a:ext cx="6733309" cy="8229600"/>
          </a:xfrm>
          <a:custGeom>
            <a:avLst/>
            <a:gdLst/>
            <a:ahLst/>
            <a:cxnLst/>
            <a:rect l="l" t="t" r="r" b="b"/>
            <a:pathLst>
              <a:path w="6733309" h="8229600">
                <a:moveTo>
                  <a:pt x="0" y="0"/>
                </a:moveTo>
                <a:lnTo>
                  <a:pt x="6733309" y="0"/>
                </a:lnTo>
                <a:lnTo>
                  <a:pt x="6733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B3C01-79C2-1DF4-AC0F-7A6AEA1E9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786" y="3388103"/>
            <a:ext cx="6434399" cy="17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114938" y="6487040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009650"/>
            <a:ext cx="939634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6"/>
              </a:lnSpc>
              <a:spcBef>
                <a:spcPct val="0"/>
              </a:spcBef>
            </a:pPr>
            <a:r>
              <a:rPr lang="en-IN" sz="3600" dirty="0">
                <a:effectLst/>
                <a:latin typeface="Yeseva One" panose="020B0604020202020204" charset="0"/>
              </a:rPr>
              <a:t>Write a query that calculates amount rollup for the hierarchy of quarter, month, week in month and day.</a:t>
            </a:r>
          </a:p>
          <a:p>
            <a:pPr marL="0" lvl="0" indent="0" algn="l">
              <a:lnSpc>
                <a:spcPts val="7206"/>
              </a:lnSpc>
              <a:spcBef>
                <a:spcPct val="0"/>
              </a:spcBef>
            </a:pPr>
            <a:endParaRPr lang="en-US" sz="6005" dirty="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51803" y="1479659"/>
            <a:ext cx="7636197" cy="88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'Q' || TO_CHAR(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 'Q') as 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quater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extract (month from 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) as month,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TO_CHAR(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 'W') as 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week_in_month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date(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sum(amount)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from payment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rollup(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'Q' || TO_CHAR(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 'Q'),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extract (month from 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TO_CHAR(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, 'W'),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date(</a:t>
            </a:r>
            <a:r>
              <a:rPr lang="en-US" sz="3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payment_date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order by 1,2,3 </a:t>
            </a:r>
          </a:p>
          <a:p>
            <a:pPr algn="l">
              <a:lnSpc>
                <a:spcPts val="4534"/>
              </a:lnSpc>
            </a:pPr>
            <a:endParaRPr lang="en-US" sz="3023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F979F5-250B-2FA6-A257-0E726069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914900"/>
            <a:ext cx="9144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9088" y="4518699"/>
            <a:ext cx="4656065" cy="4517203"/>
            <a:chOff x="0" y="0"/>
            <a:chExt cx="4235308" cy="41089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15968" y="4518699"/>
            <a:ext cx="4656065" cy="4517203"/>
            <a:chOff x="0" y="0"/>
            <a:chExt cx="4235308" cy="4108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2848" y="4518699"/>
            <a:ext cx="4656065" cy="4517203"/>
            <a:chOff x="0" y="0"/>
            <a:chExt cx="4235308" cy="4108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06764" y="5701165"/>
            <a:ext cx="3651928" cy="190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We are using a database which is present in green cycle database repository.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8438" y="5720215"/>
            <a:ext cx="3631125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We are using PostgreSQL in this project. And solved problems using SQL queries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6932" y="5720215"/>
            <a:ext cx="3661660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We have covered major practical questions and we have also given the solution with query.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069152" y="3690791"/>
            <a:ext cx="1279841" cy="127984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57140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0"/>
              </a:lnSpc>
            </a:pPr>
            <a:r>
              <a:rPr lang="en-US" sz="5968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504080" y="3690791"/>
            <a:ext cx="1279841" cy="12798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692067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70"/>
              </a:lnSpc>
              <a:spcBef>
                <a:spcPct val="0"/>
              </a:spcBef>
            </a:pPr>
            <a:r>
              <a:rPr lang="en-US" sz="5968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748507" y="3690791"/>
            <a:ext cx="1279841" cy="127984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936495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70"/>
              </a:lnSpc>
              <a:spcBef>
                <a:spcPct val="0"/>
              </a:spcBef>
            </a:pPr>
            <a:r>
              <a:rPr lang="en-US" sz="5968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  <p:sp>
        <p:nvSpPr>
          <p:cNvPr id="21" name="Freeform 21"/>
          <p:cNvSpPr/>
          <p:nvPr/>
        </p:nvSpPr>
        <p:spPr>
          <a:xfrm rot="1303138">
            <a:off x="-715738" y="-192375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0" y="0"/>
                </a:moveTo>
                <a:lnTo>
                  <a:pt x="3937077" y="0"/>
                </a:lnTo>
                <a:lnTo>
                  <a:pt x="3937077" y="4402831"/>
                </a:lnTo>
                <a:lnTo>
                  <a:pt x="0" y="440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342631" flipH="1">
            <a:off x="15051709" y="-203842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074" y="-294566"/>
            <a:ext cx="18620874" cy="1094243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47800" y="2616587"/>
            <a:ext cx="11068032" cy="833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select </a:t>
            </a:r>
            <a:r>
              <a:rPr lang="en-US" sz="2800" dirty="0" err="1">
                <a:effectLst/>
                <a:latin typeface="Yeseva One" panose="020B0604020202020204" charset="0"/>
              </a:rPr>
              <a:t>p.customer_id</a:t>
            </a:r>
            <a:r>
              <a:rPr lang="en-US" sz="2800" dirty="0"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date(</a:t>
            </a:r>
            <a:r>
              <a:rPr lang="en-US" sz="2800" dirty="0" err="1">
                <a:effectLst/>
                <a:latin typeface="Yeseva One" panose="020B0604020202020204" charset="0"/>
              </a:rPr>
              <a:t>payment_date</a:t>
            </a:r>
            <a:r>
              <a:rPr lang="en-US" sz="2800" dirty="0">
                <a:effectLst/>
                <a:latin typeface="Yeseva One" panose="020B0604020202020204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title,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sum(amount)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from payment 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inner join rental 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on </a:t>
            </a:r>
            <a:r>
              <a:rPr lang="en-US" sz="2800" dirty="0" err="1">
                <a:effectLst/>
                <a:latin typeface="Yeseva One" panose="020B0604020202020204" charset="0"/>
              </a:rPr>
              <a:t>r.customer_id</a:t>
            </a:r>
            <a:r>
              <a:rPr lang="en-US" sz="2800" dirty="0">
                <a:effectLst/>
                <a:latin typeface="Yeseva One" panose="020B0604020202020204" charset="0"/>
              </a:rPr>
              <a:t> = </a:t>
            </a:r>
            <a:r>
              <a:rPr lang="en-US" sz="2800" dirty="0" err="1">
                <a:effectLst/>
                <a:latin typeface="Yeseva One" panose="020B0604020202020204" charset="0"/>
              </a:rPr>
              <a:t>p.customer_id</a:t>
            </a:r>
            <a:endParaRPr lang="en-US" sz="28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inner join inventory </a:t>
            </a:r>
            <a:r>
              <a:rPr lang="en-US" sz="2800" dirty="0" err="1">
                <a:effectLst/>
                <a:latin typeface="Yeseva One" panose="020B0604020202020204" charset="0"/>
              </a:rPr>
              <a:t>i</a:t>
            </a:r>
            <a:endParaRPr lang="en-US" sz="28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on </a:t>
            </a:r>
            <a:r>
              <a:rPr lang="en-US" sz="2800" dirty="0" err="1">
                <a:effectLst/>
                <a:latin typeface="Yeseva One" panose="020B0604020202020204" charset="0"/>
              </a:rPr>
              <a:t>i.inventory_id</a:t>
            </a:r>
            <a:r>
              <a:rPr lang="en-US" sz="2800" dirty="0">
                <a:effectLst/>
                <a:latin typeface="Yeseva One" panose="020B0604020202020204" charset="0"/>
              </a:rPr>
              <a:t> = </a:t>
            </a:r>
            <a:r>
              <a:rPr lang="en-US" sz="2800" dirty="0" err="1">
                <a:effectLst/>
                <a:latin typeface="Yeseva One" panose="020B0604020202020204" charset="0"/>
              </a:rPr>
              <a:t>r.inventory_id</a:t>
            </a:r>
            <a:endParaRPr lang="en-US" sz="28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inner join film 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on </a:t>
            </a:r>
            <a:r>
              <a:rPr lang="en-US" sz="2800" dirty="0" err="1">
                <a:effectLst/>
                <a:latin typeface="Yeseva One" panose="020B0604020202020204" charset="0"/>
              </a:rPr>
              <a:t>f.film_id</a:t>
            </a:r>
            <a:r>
              <a:rPr lang="en-US" sz="2800" dirty="0">
                <a:effectLst/>
                <a:latin typeface="Yeseva One" panose="020B0604020202020204" charset="0"/>
              </a:rPr>
              <a:t> = </a:t>
            </a:r>
            <a:r>
              <a:rPr lang="en-US" sz="2800" dirty="0" err="1">
                <a:effectLst/>
                <a:latin typeface="Yeseva One" panose="020B0604020202020204" charset="0"/>
              </a:rPr>
              <a:t>i.film_id</a:t>
            </a:r>
            <a:endParaRPr lang="en-US" sz="28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cube(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Yeseva One" panose="020B0604020202020204" charset="0"/>
              </a:rPr>
              <a:t>p.customer_id</a:t>
            </a:r>
            <a:r>
              <a:rPr lang="en-US" sz="2800" dirty="0"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date(</a:t>
            </a:r>
            <a:r>
              <a:rPr lang="en-US" sz="2800" dirty="0" err="1">
                <a:effectLst/>
                <a:latin typeface="Yeseva One" panose="020B0604020202020204" charset="0"/>
              </a:rPr>
              <a:t>payment_date</a:t>
            </a:r>
            <a:r>
              <a:rPr lang="en-US" sz="2800" dirty="0">
                <a:effectLst/>
                <a:latin typeface="Yeseva One" panose="020B0604020202020204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title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Yeseva One" panose="020B0604020202020204" charset="0"/>
              </a:rPr>
              <a:t>order by 1,2,3</a:t>
            </a:r>
          </a:p>
          <a:p>
            <a:pPr algn="just">
              <a:lnSpc>
                <a:spcPts val="5028"/>
              </a:lnSpc>
            </a:pPr>
            <a:endParaRPr lang="en-US" sz="3352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83935"/>
            <a:ext cx="14478000" cy="2138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18"/>
              </a:lnSpc>
            </a:pPr>
            <a:r>
              <a:rPr lang="en-IN" sz="4000" dirty="0">
                <a:effectLst/>
                <a:latin typeface="Yeseva One" panose="020B0604020202020204" charset="0"/>
              </a:rPr>
              <a:t>Write a query that returns all grouping sets in all combinations of </a:t>
            </a:r>
            <a:r>
              <a:rPr lang="en-IN" sz="4000" dirty="0" err="1">
                <a:effectLst/>
                <a:latin typeface="Yeseva One" panose="020B0604020202020204" charset="0"/>
              </a:rPr>
              <a:t>customer_id</a:t>
            </a:r>
            <a:r>
              <a:rPr lang="en-IN" sz="4000" dirty="0">
                <a:effectLst/>
                <a:latin typeface="Yeseva One" panose="020B0604020202020204" charset="0"/>
              </a:rPr>
              <a:t>, date and title with the aggregation of the payment amount.</a:t>
            </a:r>
            <a:endParaRPr lang="en-US" sz="40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5" name="Freeform 5"/>
          <p:cNvSpPr/>
          <p:nvPr/>
        </p:nvSpPr>
        <p:spPr>
          <a:xfrm rot="5400000" flipH="1">
            <a:off x="10553316" y="2628068"/>
            <a:ext cx="10942434" cy="5192682"/>
          </a:xfrm>
          <a:custGeom>
            <a:avLst/>
            <a:gdLst/>
            <a:ahLst/>
            <a:cxnLst/>
            <a:rect l="l" t="t" r="r" b="b"/>
            <a:pathLst>
              <a:path w="10942434" h="5192682">
                <a:moveTo>
                  <a:pt x="10942434" y="0"/>
                </a:moveTo>
                <a:lnTo>
                  <a:pt x="0" y="0"/>
                </a:lnTo>
                <a:lnTo>
                  <a:pt x="0" y="5192682"/>
                </a:lnTo>
                <a:lnTo>
                  <a:pt x="10942434" y="5192682"/>
                </a:lnTo>
                <a:lnTo>
                  <a:pt x="109424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583519">
            <a:off x="11687962" y="3859759"/>
            <a:ext cx="7570635" cy="5606216"/>
          </a:xfrm>
          <a:custGeom>
            <a:avLst/>
            <a:gdLst/>
            <a:ahLst/>
            <a:cxnLst/>
            <a:rect l="l" t="t" r="r" b="b"/>
            <a:pathLst>
              <a:path w="7570635" h="5606216">
                <a:moveTo>
                  <a:pt x="0" y="0"/>
                </a:moveTo>
                <a:lnTo>
                  <a:pt x="7570635" y="0"/>
                </a:lnTo>
                <a:lnTo>
                  <a:pt x="7570635" y="5606216"/>
                </a:lnTo>
                <a:lnTo>
                  <a:pt x="0" y="5606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7F1FF-4CB3-D6B5-3EF3-F4181EC86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399" y="3378251"/>
            <a:ext cx="8568707" cy="4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3314700"/>
            <a:ext cx="575310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f1.length,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f1.title as title_1,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f2.title as title_2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from film f1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left join film f2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on f1.length = f2.length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where f1.title != f2.title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10825224" y="2564067"/>
            <a:ext cx="10952478" cy="5197449"/>
          </a:xfrm>
          <a:custGeom>
            <a:avLst/>
            <a:gdLst/>
            <a:ahLst/>
            <a:cxnLst/>
            <a:rect l="l" t="t" r="r" b="b"/>
            <a:pathLst>
              <a:path w="10952478" h="5197449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407037">
            <a:off x="13856510" y="58382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07037">
            <a:off x="13734653" y="160819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49631">
            <a:off x="13119200" y="3910874"/>
            <a:ext cx="6048726" cy="5536845"/>
          </a:xfrm>
          <a:custGeom>
            <a:avLst/>
            <a:gdLst/>
            <a:ahLst/>
            <a:cxnLst/>
            <a:rect l="l" t="t" r="r" b="b"/>
            <a:pathLst>
              <a:path w="6048726" h="5536845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1152524"/>
            <a:ext cx="119253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5400" dirty="0">
                <a:effectLst/>
              </a:rPr>
              <a:t>Find all the pairs of films with the same length!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AE3BF6-9114-87A0-B9A4-DD76A9185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3119" y="3596086"/>
            <a:ext cx="10261564" cy="40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2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55465" y="2797840"/>
            <a:ext cx="11725992" cy="7400634"/>
            <a:chOff x="0" y="0"/>
            <a:chExt cx="3088327" cy="1554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327" cy="1554142"/>
            </a:xfrm>
            <a:custGeom>
              <a:avLst/>
              <a:gdLst/>
              <a:ahLst/>
              <a:cxnLst/>
              <a:rect l="l" t="t" r="r" b="b"/>
              <a:pathLst>
                <a:path w="3088327" h="1554142">
                  <a:moveTo>
                    <a:pt x="0" y="0"/>
                  </a:moveTo>
                  <a:lnTo>
                    <a:pt x="3088327" y="0"/>
                  </a:lnTo>
                  <a:lnTo>
                    <a:pt x="3088327" y="1554142"/>
                  </a:lnTo>
                  <a:lnTo>
                    <a:pt x="0" y="1554142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88327" cy="16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71967"/>
            <a:ext cx="12566984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IN" sz="4000" dirty="0">
                <a:effectLst/>
                <a:latin typeface="Calibri" panose="020F0502020204030204" pitchFamily="34" charset="0"/>
              </a:rPr>
              <a:t>Create a function that expects the customer's first and last name and returns the total amount of payments this customer has made.</a:t>
            </a:r>
          </a:p>
        </p:txBody>
      </p:sp>
      <p:sp>
        <p:nvSpPr>
          <p:cNvPr id="8" name="Freeform 8"/>
          <p:cNvSpPr/>
          <p:nvPr/>
        </p:nvSpPr>
        <p:spPr>
          <a:xfrm>
            <a:off x="11977741" y="1028700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746B-3BA1-0917-590F-79F2FA71E23D}"/>
              </a:ext>
            </a:extLst>
          </p:cNvPr>
          <p:cNvSpPr txBox="1"/>
          <p:nvPr/>
        </p:nvSpPr>
        <p:spPr>
          <a:xfrm>
            <a:off x="838200" y="3155332"/>
            <a:ext cx="1082050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Create or replace function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amount_name</a:t>
            </a:r>
            <a:r>
              <a:rPr lang="en-US" sz="2000" dirty="0">
                <a:effectLst/>
                <a:latin typeface="Calibri" panose="020F0502020204030204" pitchFamily="34" charset="0"/>
              </a:rPr>
              <a:t> (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first_n</a:t>
            </a:r>
            <a:r>
              <a:rPr lang="en-US" sz="2000" dirty="0">
                <a:effectLst/>
                <a:latin typeface="Calibri" panose="020F0502020204030204" pitchFamily="34" charset="0"/>
              </a:rPr>
              <a:t> varchar(20) ,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last_n</a:t>
            </a:r>
            <a:r>
              <a:rPr lang="en-US" sz="2000" dirty="0">
                <a:effectLst/>
                <a:latin typeface="Calibri" panose="020F0502020204030204" pitchFamily="34" charset="0"/>
              </a:rPr>
              <a:t> varchar(20))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returns INT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language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plpgsql</a:t>
            </a:r>
            <a:endParaRPr lang="en-US" sz="2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$$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declare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Calibri" panose="020F0502020204030204" pitchFamily="34" charset="0"/>
              </a:rPr>
              <a:t>sum_amount</a:t>
            </a:r>
            <a:r>
              <a:rPr lang="en-US" sz="2000" dirty="0">
                <a:effectLst/>
                <a:latin typeface="Calibri" panose="020F0502020204030204" pitchFamily="34" charset="0"/>
              </a:rPr>
              <a:t> INT;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begin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select  sum(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p.amount</a:t>
            </a:r>
            <a:r>
              <a:rPr lang="en-US" sz="20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into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sum_amount</a:t>
            </a:r>
            <a:endParaRPr lang="en-US" sz="2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from customer 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inner join payment 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on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p.customer_id</a:t>
            </a:r>
            <a:r>
              <a:rPr lang="en-US" sz="2000" dirty="0">
                <a:effectLst/>
                <a:latin typeface="Calibri" panose="020F050202020403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c.customer_id</a:t>
            </a:r>
            <a:endParaRPr lang="en-US" sz="2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c.first_name</a:t>
            </a:r>
            <a:r>
              <a:rPr lang="en-US" sz="2000" dirty="0">
                <a:effectLst/>
                <a:latin typeface="Calibri" panose="020F050202020403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first_n</a:t>
            </a:r>
            <a:endParaRPr lang="en-US" sz="2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and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c.last_name</a:t>
            </a:r>
            <a:r>
              <a:rPr lang="en-US" sz="2000" dirty="0">
                <a:effectLst/>
                <a:latin typeface="Calibri" panose="020F050202020403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last_n</a:t>
            </a:r>
            <a:r>
              <a:rPr lang="en-US" sz="2000" dirty="0">
                <a:effectLst/>
                <a:latin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return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sum_amount</a:t>
            </a:r>
            <a:r>
              <a:rPr lang="en-US" sz="2000" dirty="0">
                <a:effectLst/>
                <a:latin typeface="Calibri" panose="020F0502020204030204" pitchFamily="34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end;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$$;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Calling the FUNCTION: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SELECT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amount_name</a:t>
            </a:r>
            <a:r>
              <a:rPr lang="en-US" sz="2000" dirty="0">
                <a:effectLst/>
                <a:latin typeface="Calibri" panose="020F0502020204030204" pitchFamily="34" charset="0"/>
              </a:rPr>
              <a:t> ('LINDA','WILLIAMS');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B264F6-58E9-398F-FF73-EE368D53C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6252" y="4533900"/>
            <a:ext cx="5020794" cy="22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8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083934" y="6458761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9450206">
            <a:off x="16343190" y="8123976"/>
            <a:ext cx="4327369" cy="2824994"/>
          </a:xfrm>
          <a:custGeom>
            <a:avLst/>
            <a:gdLst/>
            <a:ahLst/>
            <a:cxnLst/>
            <a:rect l="l" t="t" r="r" b="b"/>
            <a:pathLst>
              <a:path w="3288185" h="1934676">
                <a:moveTo>
                  <a:pt x="0" y="0"/>
                </a:moveTo>
                <a:lnTo>
                  <a:pt x="3288185" y="0"/>
                </a:lnTo>
                <a:lnTo>
                  <a:pt x="3288185" y="1934676"/>
                </a:lnTo>
                <a:lnTo>
                  <a:pt x="0" y="1934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304800" y="295121"/>
            <a:ext cx="15849600" cy="788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6"/>
              </a:lnSpc>
              <a:spcBef>
                <a:spcPct val="0"/>
              </a:spcBef>
            </a:pPr>
            <a:r>
              <a:rPr lang="en-IN" sz="30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Write a query to return employee details and average salary for each job position.</a:t>
            </a:r>
            <a:endParaRPr lang="en-IN" sz="30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4369" y="2552700"/>
            <a:ext cx="51054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first_name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last_name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ROUND(AVG(salary) OVER(PARTITION BY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),2) </a:t>
            </a:r>
            <a:r>
              <a:rPr lang="en-IN" sz="3000" dirty="0">
                <a:latin typeface="Yeseva One" panose="020B0604020202020204" charset="0"/>
              </a:rPr>
              <a:t>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avg_position_sal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ORDER BY 1;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0B7CF-B53C-D8A9-4ECE-D2F8A370B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134" y="2552700"/>
            <a:ext cx="11798467" cy="58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2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13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2600604"/>
            <a:ext cx="11984419" cy="7419696"/>
            <a:chOff x="0" y="0"/>
            <a:chExt cx="3156390" cy="1664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6390" cy="1664799"/>
            </a:xfrm>
            <a:custGeom>
              <a:avLst/>
              <a:gdLst/>
              <a:ahLst/>
              <a:cxnLst/>
              <a:rect l="l" t="t" r="r" b="b"/>
              <a:pathLst>
                <a:path w="3156390" h="1664799">
                  <a:moveTo>
                    <a:pt x="0" y="0"/>
                  </a:moveTo>
                  <a:lnTo>
                    <a:pt x="3156390" y="0"/>
                  </a:lnTo>
                  <a:lnTo>
                    <a:pt x="3156390" y="1664799"/>
                  </a:lnTo>
                  <a:lnTo>
                    <a:pt x="0" y="1664799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156390" cy="1731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1601" y="2600604"/>
            <a:ext cx="739140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create procedure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swap_post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(e1_id INT, e2_id INT)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LANGUAGE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plpgsql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AS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$$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declare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--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Delcaring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variables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salary1 decimal(8,2);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salary2 decimal(8,2);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position1 text;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position2 text;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 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begin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-- Assigning values to variables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select salary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into salary1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from employees</a:t>
            </a:r>
            <a:endParaRPr lang="en-IN" sz="2800" dirty="0">
              <a:effectLst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where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emp_id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e1_id;</a:t>
            </a:r>
            <a:endParaRPr lang="en-IN" sz="2800" dirty="0">
              <a:effectLst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571500"/>
            <a:ext cx="140701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200" dirty="0">
                <a:effectLst/>
                <a:latin typeface="Calibri" panose="020F0502020204030204" pitchFamily="34" charset="0"/>
              </a:rPr>
              <a:t>Create a stored procedure called </a:t>
            </a:r>
            <a:r>
              <a:rPr lang="en-IN" sz="3200" dirty="0" err="1">
                <a:effectLst/>
                <a:latin typeface="Calibri" panose="020F0502020204030204" pitchFamily="34" charset="0"/>
              </a:rPr>
              <a:t>emp_swap</a:t>
            </a:r>
            <a:r>
              <a:rPr lang="en-IN" sz="3200" dirty="0">
                <a:effectLst/>
                <a:latin typeface="Calibri" panose="020F0502020204030204" pitchFamily="34" charset="0"/>
              </a:rPr>
              <a:t> that accepts two parameters emp1 and emp2 as input and swaps the two employees' position and salary. Test the stored procedure with </a:t>
            </a:r>
            <a:r>
              <a:rPr lang="en-IN" sz="32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IN" sz="3200" dirty="0">
                <a:effectLst/>
                <a:latin typeface="Calibri" panose="020F0502020204030204" pitchFamily="34" charset="0"/>
              </a:rPr>
              <a:t> 2 and 3. Below table is for reference</a:t>
            </a:r>
          </a:p>
        </p:txBody>
      </p:sp>
      <p:sp>
        <p:nvSpPr>
          <p:cNvPr id="8" name="Freeform 8"/>
          <p:cNvSpPr/>
          <p:nvPr/>
        </p:nvSpPr>
        <p:spPr>
          <a:xfrm rot="5400000" flipH="1">
            <a:off x="10893009" y="2746523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49"/>
                </a:lnTo>
                <a:lnTo>
                  <a:pt x="10287000" y="4881649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>
            <a:off x="13772822" y="1028700"/>
            <a:ext cx="3486478" cy="8229600"/>
          </a:xfrm>
          <a:custGeom>
            <a:avLst/>
            <a:gdLst/>
            <a:ahLst/>
            <a:cxnLst/>
            <a:rect l="l" t="t" r="r" b="b"/>
            <a:pathLst>
              <a:path w="3486478" h="8229600">
                <a:moveTo>
                  <a:pt x="3486478" y="0"/>
                </a:moveTo>
                <a:lnTo>
                  <a:pt x="0" y="0"/>
                </a:lnTo>
                <a:lnTo>
                  <a:pt x="0" y="8229600"/>
                </a:lnTo>
                <a:lnTo>
                  <a:pt x="3486478" y="8229600"/>
                </a:lnTo>
                <a:lnTo>
                  <a:pt x="34864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E326C-66E4-1974-8231-885913C9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724" y="3214025"/>
            <a:ext cx="4602395" cy="58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114938" y="6487040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04800" y="316706"/>
            <a:ext cx="17449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effectLst/>
                <a:latin typeface="Yeseva One" panose="020B0604020202020204" charset="0"/>
              </a:rPr>
              <a:t>The two employees Miller </a:t>
            </a:r>
            <a:r>
              <a:rPr lang="en-IN" sz="3600" dirty="0" err="1">
                <a:effectLst/>
                <a:latin typeface="Yeseva One" panose="020B0604020202020204" charset="0"/>
              </a:rPr>
              <a:t>McQuarter</a:t>
            </a:r>
            <a:r>
              <a:rPr lang="en-IN" sz="3600" dirty="0">
                <a:effectLst/>
                <a:latin typeface="Yeseva One" panose="020B0604020202020204" charset="0"/>
              </a:rPr>
              <a:t> and </a:t>
            </a:r>
            <a:r>
              <a:rPr lang="en-IN" sz="36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Christalle</a:t>
            </a:r>
            <a:r>
              <a:rPr lang="en-IN" sz="36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 McKenny have agreed </a:t>
            </a:r>
            <a:r>
              <a:rPr lang="en-IN" sz="3600" dirty="0">
                <a:effectLst/>
                <a:latin typeface="Yeseva One" panose="020B0604020202020204" charset="0"/>
              </a:rPr>
              <a:t>to swap their positions incl. their salary.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1" y="2095499"/>
            <a:ext cx="6934199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select * 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begin;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position_title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'Head of BI'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position_title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'CTO'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salary = 21268.94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salary = 14614.00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commit;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09DDE-ABFA-3C84-11E2-08F60D4FF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62588"/>
            <a:ext cx="11277600" cy="1659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C6AB4-F0D9-CCD2-A82C-86EBF90A0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055" y="7027446"/>
            <a:ext cx="12195145" cy="9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31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13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527652"/>
            <a:ext cx="11984419" cy="9759348"/>
            <a:chOff x="0" y="0"/>
            <a:chExt cx="3156390" cy="1664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6390" cy="1664799"/>
            </a:xfrm>
            <a:custGeom>
              <a:avLst/>
              <a:gdLst/>
              <a:ahLst/>
              <a:cxnLst/>
              <a:rect l="l" t="t" r="r" b="b"/>
              <a:pathLst>
                <a:path w="3156390" h="1664799">
                  <a:moveTo>
                    <a:pt x="0" y="0"/>
                  </a:moveTo>
                  <a:lnTo>
                    <a:pt x="3156390" y="0"/>
                  </a:lnTo>
                  <a:lnTo>
                    <a:pt x="3156390" y="1664799"/>
                  </a:lnTo>
                  <a:lnTo>
                    <a:pt x="0" y="1664799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156390" cy="1731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1" y="723900"/>
            <a:ext cx="5383352" cy="99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-- Updating the SWAP  values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position_title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position1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e2_id;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position_title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position2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e1_id;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salary = salary1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e2_id;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update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set salary = salary2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= e1_id;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commit;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end;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$$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call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swap_post</a:t>
            </a:r>
            <a:r>
              <a:rPr lang="en-US" sz="2400" dirty="0">
                <a:effectLst/>
                <a:latin typeface="Calibri" panose="020F0502020204030204" pitchFamily="34" charset="0"/>
              </a:rPr>
              <a:t>(2,3)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select * 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order by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emp_id</a:t>
            </a:r>
            <a:r>
              <a:rPr lang="en-US" sz="2400" dirty="0">
                <a:effectLst/>
                <a:latin typeface="Calibri" panose="020F0502020204030204" pitchFamily="34" charset="0"/>
              </a:rPr>
              <a:t> 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43004" y="1333500"/>
            <a:ext cx="81265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</a:rPr>
              <a:t>Before and After executing the query the table is </a:t>
            </a:r>
            <a:endParaRPr lang="en-IN" sz="3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5400000" flipH="1">
            <a:off x="10893009" y="2746523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49"/>
                </a:lnTo>
                <a:lnTo>
                  <a:pt x="10287000" y="4881649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>
            <a:off x="13772822" y="1028700"/>
            <a:ext cx="3486478" cy="8229600"/>
          </a:xfrm>
          <a:custGeom>
            <a:avLst/>
            <a:gdLst/>
            <a:ahLst/>
            <a:cxnLst/>
            <a:rect l="l" t="t" r="r" b="b"/>
            <a:pathLst>
              <a:path w="3486478" h="8229600">
                <a:moveTo>
                  <a:pt x="3486478" y="0"/>
                </a:moveTo>
                <a:lnTo>
                  <a:pt x="0" y="0"/>
                </a:lnTo>
                <a:lnTo>
                  <a:pt x="0" y="8229600"/>
                </a:lnTo>
                <a:lnTo>
                  <a:pt x="3486478" y="8229600"/>
                </a:lnTo>
                <a:lnTo>
                  <a:pt x="34864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4C5DD-F369-3E9B-42FD-308AD68D9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855" y="7019519"/>
            <a:ext cx="13165385" cy="2343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32522-561F-7BAD-714C-A98914B85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2435543"/>
            <a:ext cx="12693968" cy="362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2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09600" y="1333500"/>
            <a:ext cx="6172201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with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rental_payment_cte</a:t>
            </a:r>
            <a:r>
              <a:rPr lang="en-US" sz="2800" dirty="0">
                <a:effectLst/>
                <a:latin typeface="Calibri" panose="020F0502020204030204" pitchFamily="34" charset="0"/>
              </a:rPr>
              <a:t> as(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select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c.first_name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c.last_name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r.customer_id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count(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r.rental_id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) as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sum(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p.amount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) as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rental_amount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from rental 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payment 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r.customer_id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customer 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p.customer_id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group by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r.customer_id,c.first_name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c.last_name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select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first_name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last_name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rental_amount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rental_payment_cte</a:t>
            </a:r>
            <a:endParaRPr lang="en-US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5400000" flipH="1">
            <a:off x="10825224" y="2564067"/>
            <a:ext cx="10952478" cy="5197449"/>
          </a:xfrm>
          <a:custGeom>
            <a:avLst/>
            <a:gdLst/>
            <a:ahLst/>
            <a:cxnLst/>
            <a:rect l="l" t="t" r="r" b="b"/>
            <a:pathLst>
              <a:path w="10952478" h="5197449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407037">
            <a:off x="13856510" y="58382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07037">
            <a:off x="13734653" y="160819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49631">
            <a:off x="13119200" y="3910874"/>
            <a:ext cx="6048726" cy="5536845"/>
          </a:xfrm>
          <a:custGeom>
            <a:avLst/>
            <a:gdLst/>
            <a:ahLst/>
            <a:cxnLst/>
            <a:rect l="l" t="t" r="r" b="b"/>
            <a:pathLst>
              <a:path w="6048726" h="5536845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57200" y="190500"/>
            <a:ext cx="17830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2D2F31"/>
                </a:solidFill>
                <a:effectLst/>
                <a:latin typeface="Udemy Sans"/>
              </a:rPr>
              <a:t>Create a CTE to calculate the total rental count and total rental amount for each customer.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E9A19-95CE-D055-8722-7DBD88BBE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1" y="2324100"/>
            <a:ext cx="10258569" cy="5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25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083934" y="6458761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77021">
            <a:off x="-288929" y="7365877"/>
            <a:ext cx="4327369" cy="2824994"/>
          </a:xfrm>
          <a:custGeom>
            <a:avLst/>
            <a:gdLst/>
            <a:ahLst/>
            <a:cxnLst/>
            <a:rect l="l" t="t" r="r" b="b"/>
            <a:pathLst>
              <a:path w="3288185" h="1934676">
                <a:moveTo>
                  <a:pt x="0" y="0"/>
                </a:moveTo>
                <a:lnTo>
                  <a:pt x="3288185" y="0"/>
                </a:lnTo>
                <a:lnTo>
                  <a:pt x="3288185" y="1934676"/>
                </a:lnTo>
                <a:lnTo>
                  <a:pt x="0" y="1934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304800" y="173429"/>
            <a:ext cx="17754600" cy="1718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6"/>
              </a:lnSpc>
              <a:spcBef>
                <a:spcPct val="0"/>
              </a:spcBef>
            </a:pPr>
            <a:r>
              <a:rPr lang="en-IN" sz="32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Use the CTE to filter customers who have rente</a:t>
            </a:r>
            <a:r>
              <a:rPr lang="en-IN" sz="32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 more than the average number of </a:t>
            </a:r>
            <a:r>
              <a:rPr lang="en-IN" sz="32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films.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1" y="1485901"/>
            <a:ext cx="6857999" cy="812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with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rental_payment_cte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as(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c.first_name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c.last_name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r.customer_id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count(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r.rental_id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 as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rental_count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sum(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p.amount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 as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rental_amount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from rental 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inner join payment 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p.customer_id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r.customer_id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inner join customer 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p.customer_id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group by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r.customer_id,c.first_name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c.last_name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first_name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last_name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rental_count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rental_amount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rental_payment_cte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where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rental_count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(select round(avg(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rental_count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),2)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rental_payment_cte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22FE28-C096-FD29-BBF6-B8A52CC48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08" y="2019300"/>
            <a:ext cx="8997201" cy="45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55465" y="1333500"/>
            <a:ext cx="11725992" cy="8864973"/>
            <a:chOff x="0" y="0"/>
            <a:chExt cx="3088327" cy="1554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327" cy="1554142"/>
            </a:xfrm>
            <a:custGeom>
              <a:avLst/>
              <a:gdLst/>
              <a:ahLst/>
              <a:cxnLst/>
              <a:rect l="l" t="t" r="r" b="b"/>
              <a:pathLst>
                <a:path w="3088327" h="1554142">
                  <a:moveTo>
                    <a:pt x="0" y="0"/>
                  </a:moveTo>
                  <a:lnTo>
                    <a:pt x="3088327" y="0"/>
                  </a:lnTo>
                  <a:lnTo>
                    <a:pt x="3088327" y="1554142"/>
                  </a:lnTo>
                  <a:lnTo>
                    <a:pt x="0" y="1554142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88327" cy="16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800" y="190500"/>
            <a:ext cx="13290884" cy="54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IN" sz="3600" dirty="0">
                <a:solidFill>
                  <a:srgbClr val="2D2F31"/>
                </a:solidFill>
                <a:effectLst/>
                <a:latin typeface="Udemy Sans"/>
              </a:rPr>
              <a:t>List the details of the films rented by these high-rental customers.</a:t>
            </a:r>
          </a:p>
        </p:txBody>
      </p:sp>
      <p:sp>
        <p:nvSpPr>
          <p:cNvPr id="8" name="Freeform 8"/>
          <p:cNvSpPr/>
          <p:nvPr/>
        </p:nvSpPr>
        <p:spPr>
          <a:xfrm>
            <a:off x="11977741" y="1028700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746B-3BA1-0917-590F-79F2FA71E23D}"/>
              </a:ext>
            </a:extLst>
          </p:cNvPr>
          <p:cNvSpPr txBox="1"/>
          <p:nvPr/>
        </p:nvSpPr>
        <p:spPr>
          <a:xfrm>
            <a:off x="914400" y="1562100"/>
            <a:ext cx="906780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with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rental_payment_cte</a:t>
            </a:r>
            <a:r>
              <a:rPr lang="en-US" sz="2800" dirty="0">
                <a:effectLst/>
                <a:latin typeface="Calibri" panose="020F0502020204030204" pitchFamily="34" charset="0"/>
              </a:rPr>
              <a:t> as(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select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c.first_name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c.last_name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r.customer_id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count(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r.rental_id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) as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sum(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p.amount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) as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rental_amount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f.title</a:t>
            </a:r>
            <a:r>
              <a:rPr lang="en-US" sz="28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</a:rPr>
              <a:t>f.film_id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from rental 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payment 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r.customer_id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customer 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c.customer_id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p.customer_id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inventory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i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i.inventory_id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r.inventory_id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inner join film 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on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f.film_id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i.film_id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</a:rPr>
              <a:t>group by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r.customer_id,c.first_name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c.last_name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f.title</a:t>
            </a:r>
            <a:r>
              <a:rPr lang="en-US" sz="2800" dirty="0">
                <a:effectLst/>
                <a:latin typeface="Calibri" panose="020F0502020204030204" pitchFamily="34" charset="0"/>
              </a:rPr>
              <a:t>,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f.film_id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93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081103" y="3502631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pgAdmin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5286" y="3742615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8680" y="3713134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81103" y="4784700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PostgreSQL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65286" y="5022455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78680" y="4992974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81103" y="6066768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Green Cycle Database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65286" y="6302296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8680" y="6272815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5286" y="1923340"/>
            <a:ext cx="827329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Tools used</a:t>
            </a:r>
          </a:p>
        </p:txBody>
      </p:sp>
      <p:sp>
        <p:nvSpPr>
          <p:cNvPr id="16" name="Freeform 16"/>
          <p:cNvSpPr/>
          <p:nvPr/>
        </p:nvSpPr>
        <p:spPr>
          <a:xfrm rot="7966260" flipH="1">
            <a:off x="9058963" y="4099497"/>
            <a:ext cx="15296673" cy="7258967"/>
          </a:xfrm>
          <a:custGeom>
            <a:avLst/>
            <a:gdLst/>
            <a:ahLst/>
            <a:cxnLst/>
            <a:rect l="l" t="t" r="r" b="b"/>
            <a:pathLst>
              <a:path w="15296673" h="7258967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173691" y="1054499"/>
            <a:ext cx="6733309" cy="8229600"/>
          </a:xfrm>
          <a:custGeom>
            <a:avLst/>
            <a:gdLst/>
            <a:ahLst/>
            <a:cxnLst/>
            <a:rect l="l" t="t" r="r" b="b"/>
            <a:pathLst>
              <a:path w="6733309" h="8229600">
                <a:moveTo>
                  <a:pt x="0" y="0"/>
                </a:moveTo>
                <a:lnTo>
                  <a:pt x="6733309" y="0"/>
                </a:lnTo>
                <a:lnTo>
                  <a:pt x="6733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55465" y="1333500"/>
            <a:ext cx="11725992" cy="8864973"/>
            <a:chOff x="0" y="0"/>
            <a:chExt cx="3088327" cy="1554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327" cy="1554142"/>
            </a:xfrm>
            <a:custGeom>
              <a:avLst/>
              <a:gdLst/>
              <a:ahLst/>
              <a:cxnLst/>
              <a:rect l="l" t="t" r="r" b="b"/>
              <a:pathLst>
                <a:path w="3088327" h="1554142">
                  <a:moveTo>
                    <a:pt x="0" y="0"/>
                  </a:moveTo>
                  <a:lnTo>
                    <a:pt x="3088327" y="0"/>
                  </a:lnTo>
                  <a:lnTo>
                    <a:pt x="3088327" y="1554142"/>
                  </a:lnTo>
                  <a:lnTo>
                    <a:pt x="0" y="1554142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88327" cy="16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2000" y="5905500"/>
            <a:ext cx="6629399" cy="54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IN" sz="3600" dirty="0">
                <a:solidFill>
                  <a:srgbClr val="2D2F31"/>
                </a:solidFill>
                <a:effectLst/>
                <a:latin typeface="Udemy Sans"/>
              </a:rPr>
              <a:t>After running query the table is </a:t>
            </a:r>
          </a:p>
        </p:txBody>
      </p:sp>
      <p:sp>
        <p:nvSpPr>
          <p:cNvPr id="8" name="Freeform 8"/>
          <p:cNvSpPr/>
          <p:nvPr/>
        </p:nvSpPr>
        <p:spPr>
          <a:xfrm>
            <a:off x="11977741" y="1028700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746B-3BA1-0917-590F-79F2FA71E23D}"/>
              </a:ext>
            </a:extLst>
          </p:cNvPr>
          <p:cNvSpPr txBox="1"/>
          <p:nvPr/>
        </p:nvSpPr>
        <p:spPr>
          <a:xfrm>
            <a:off x="838200" y="1341120"/>
            <a:ext cx="9067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select </a:t>
            </a:r>
            <a:r>
              <a:rPr lang="en-US" sz="3200" dirty="0" err="1">
                <a:effectLst/>
                <a:latin typeface="Calibri" panose="020F0502020204030204" pitchFamily="34" charset="0"/>
              </a:rPr>
              <a:t>first_name</a:t>
            </a:r>
            <a:r>
              <a:rPr lang="en-US" sz="32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</a:rPr>
              <a:t>last_name</a:t>
            </a:r>
            <a:r>
              <a:rPr lang="en-US" sz="32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</a:rPr>
              <a:t>customer_id</a:t>
            </a:r>
            <a:r>
              <a:rPr lang="en-US" sz="32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32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</a:rPr>
              <a:t>rental_amount</a:t>
            </a:r>
            <a:r>
              <a:rPr lang="en-US" sz="3200" dirty="0">
                <a:effectLst/>
                <a:latin typeface="Calibri" panose="020F0502020204030204" pitchFamily="3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title,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</a:rPr>
              <a:t>film_id</a:t>
            </a:r>
            <a:endParaRPr lang="en-US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from </a:t>
            </a:r>
            <a:r>
              <a:rPr lang="en-US" sz="3200" dirty="0" err="1">
                <a:effectLst/>
                <a:latin typeface="Calibri" panose="020F0502020204030204" pitchFamily="34" charset="0"/>
              </a:rPr>
              <a:t>rental_payment_cte</a:t>
            </a:r>
            <a:endParaRPr lang="en-US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32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3200" dirty="0">
                <a:effectLst/>
                <a:latin typeface="Calibri" panose="020F0502020204030204" pitchFamily="34" charset="0"/>
              </a:rPr>
              <a:t> 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(select round(avg(</a:t>
            </a:r>
            <a:r>
              <a:rPr lang="en-US" sz="3200" dirty="0" err="1">
                <a:effectLst/>
                <a:latin typeface="Calibri" panose="020F0502020204030204" pitchFamily="34" charset="0"/>
              </a:rPr>
              <a:t>rental_count</a:t>
            </a:r>
            <a:r>
              <a:rPr lang="en-US" sz="3200" dirty="0">
                <a:effectLst/>
                <a:latin typeface="Calibri" panose="020F0502020204030204" pitchFamily="34" charset="0"/>
              </a:rPr>
              <a:t>),2)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libri" panose="020F0502020204030204" pitchFamily="34" charset="0"/>
              </a:rPr>
              <a:t>from </a:t>
            </a:r>
            <a:r>
              <a:rPr lang="en-US" sz="3200" dirty="0" err="1">
                <a:effectLst/>
                <a:latin typeface="Calibri" panose="020F0502020204030204" pitchFamily="34" charset="0"/>
              </a:rPr>
              <a:t>rental_payment_cte</a:t>
            </a:r>
            <a:r>
              <a:rPr lang="en-US" sz="3200" dirty="0">
                <a:effectLst/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B3652-E578-D680-A4DC-E6068AE3A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260" y="6535760"/>
            <a:ext cx="11917243" cy="34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2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540344" y="1269627"/>
            <a:ext cx="8555424" cy="9273819"/>
          </a:xfrm>
          <a:custGeom>
            <a:avLst/>
            <a:gdLst/>
            <a:ahLst/>
            <a:cxnLst/>
            <a:rect l="l" t="t" r="r" b="b"/>
            <a:pathLst>
              <a:path w="8555424" h="9273819">
                <a:moveTo>
                  <a:pt x="0" y="0"/>
                </a:moveTo>
                <a:lnTo>
                  <a:pt x="8555424" y="0"/>
                </a:lnTo>
                <a:lnTo>
                  <a:pt x="8555424" y="9273819"/>
                </a:lnTo>
                <a:lnTo>
                  <a:pt x="0" y="92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29200" y="3243056"/>
            <a:ext cx="7853613" cy="228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sz="4000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We have created a new tables to modify &amp; improve our skills </a:t>
            </a:r>
          </a:p>
        </p:txBody>
      </p:sp>
      <p:sp>
        <p:nvSpPr>
          <p:cNvPr id="5" name="Freeform 5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325184">
            <a:off x="14672988" y="-301281"/>
            <a:ext cx="4011546" cy="3362405"/>
          </a:xfrm>
          <a:custGeom>
            <a:avLst/>
            <a:gdLst/>
            <a:ahLst/>
            <a:cxnLst/>
            <a:rect l="l" t="t" r="r" b="b"/>
            <a:pathLst>
              <a:path w="4011546" h="3362405">
                <a:moveTo>
                  <a:pt x="0" y="0"/>
                </a:moveTo>
                <a:lnTo>
                  <a:pt x="4011546" y="0"/>
                </a:lnTo>
                <a:lnTo>
                  <a:pt x="4011546" y="3362405"/>
                </a:lnTo>
                <a:lnTo>
                  <a:pt x="0" y="3362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2494712">
            <a:off x="1774668" y="6090140"/>
            <a:ext cx="2221491" cy="2483374"/>
          </a:xfrm>
          <a:custGeom>
            <a:avLst/>
            <a:gdLst/>
            <a:ahLst/>
            <a:cxnLst/>
            <a:rect l="l" t="t" r="r" b="b"/>
            <a:pathLst>
              <a:path w="2221491" h="2483374">
                <a:moveTo>
                  <a:pt x="0" y="0"/>
                </a:moveTo>
                <a:lnTo>
                  <a:pt x="2221491" y="0"/>
                </a:lnTo>
                <a:lnTo>
                  <a:pt x="2221491" y="2483374"/>
                </a:lnTo>
                <a:lnTo>
                  <a:pt x="0" y="2483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242514" y="1673012"/>
            <a:ext cx="1969662" cy="1282162"/>
          </a:xfrm>
          <a:custGeom>
            <a:avLst/>
            <a:gdLst/>
            <a:ahLst/>
            <a:cxnLst/>
            <a:rect l="l" t="t" r="r" b="b"/>
            <a:pathLst>
              <a:path w="1969662" h="1282162">
                <a:moveTo>
                  <a:pt x="0" y="0"/>
                </a:moveTo>
                <a:lnTo>
                  <a:pt x="1969662" y="0"/>
                </a:lnTo>
                <a:lnTo>
                  <a:pt x="1969662" y="1282162"/>
                </a:lnTo>
                <a:lnTo>
                  <a:pt x="0" y="1282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689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351924" y="3171079"/>
            <a:ext cx="6096000" cy="6417981"/>
            <a:chOff x="0" y="0"/>
            <a:chExt cx="4235308" cy="41089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37704" y="268843"/>
            <a:ext cx="10040259" cy="1217057"/>
            <a:chOff x="0" y="0"/>
            <a:chExt cx="4235308" cy="4108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37706" y="353080"/>
            <a:ext cx="9924153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IN" sz="34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Write a query to count how many people earn less than their average position salary.</a:t>
            </a:r>
            <a:endParaRPr lang="en-US" sz="3400" dirty="0">
              <a:solidFill>
                <a:srgbClr val="174076"/>
              </a:solidFill>
              <a:latin typeface="Yeseva One" panose="020B0604020202020204" charset="0"/>
              <a:ea typeface="Kollektif"/>
              <a:cs typeface="Kollektif"/>
              <a:sym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74218" y="3582078"/>
            <a:ext cx="531677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COUNT(*)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ROUND(AVG(salary) OVER(PARTITION BY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),2) </a:t>
            </a:r>
            <a:r>
              <a:rPr lang="en-IN" sz="3000" dirty="0">
                <a:latin typeface="Yeseva One" panose="020B0604020202020204" charset="0"/>
              </a:rPr>
              <a:t>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avg_pos_sal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employees)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salary&lt;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avg_pos_sal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;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659999" y="1290215"/>
            <a:ext cx="661602" cy="68903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70840" y="6777300"/>
            <a:ext cx="1097120" cy="109185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 rot="1303138">
            <a:off x="-715738" y="-192375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0" y="0"/>
                </a:moveTo>
                <a:lnTo>
                  <a:pt x="3937077" y="0"/>
                </a:lnTo>
                <a:lnTo>
                  <a:pt x="3937077" y="4402831"/>
                </a:lnTo>
                <a:lnTo>
                  <a:pt x="0" y="440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342631" flipH="1">
            <a:off x="15051709" y="-203842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115F33-D8B9-7B6A-933D-581E7A005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5231" y="3604938"/>
            <a:ext cx="3928896" cy="22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4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047180" y="2106818"/>
            <a:ext cx="10467830" cy="366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SUM(salary) OVER(ORDER BY </a:t>
            </a: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) </a:t>
            </a:r>
            <a:r>
              <a:rPr lang="en-IN" sz="3400" dirty="0">
                <a:effectLst/>
                <a:latin typeface="Yeseva One" panose="020B0604020202020204" charset="0"/>
              </a:rPr>
              <a:t>as</a:t>
            </a: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4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ruuning_total_of_salary</a:t>
            </a:r>
            <a:endParaRPr lang="en-IN" sz="34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4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employees;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10825224" y="2564067"/>
            <a:ext cx="10952478" cy="5197449"/>
          </a:xfrm>
          <a:custGeom>
            <a:avLst/>
            <a:gdLst/>
            <a:ahLst/>
            <a:cxnLst/>
            <a:rect l="l" t="t" r="r" b="b"/>
            <a:pathLst>
              <a:path w="10952478" h="5197449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407037">
            <a:off x="13856510" y="58382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07037">
            <a:off x="13734653" y="160819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010621">
            <a:off x="272285" y="6582832"/>
            <a:ext cx="6048726" cy="5536845"/>
          </a:xfrm>
          <a:custGeom>
            <a:avLst/>
            <a:gdLst/>
            <a:ahLst/>
            <a:cxnLst/>
            <a:rect l="l" t="t" r="r" b="b"/>
            <a:pathLst>
              <a:path w="6048726" h="5536845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57200" y="190500"/>
            <a:ext cx="17830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Write a query to return a running total of salary development ordered by start date</a:t>
            </a:r>
            <a:endParaRPr lang="en-IN" sz="36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73DA3B-E265-4CAA-1CE5-5EDFF009F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4403" y="4959728"/>
            <a:ext cx="7329157" cy="49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507140" y="2026882"/>
            <a:ext cx="9280494" cy="7985625"/>
          </a:xfrm>
          <a:custGeom>
            <a:avLst/>
            <a:gdLst/>
            <a:ahLst/>
            <a:cxnLst/>
            <a:rect l="l" t="t" r="r" b="b"/>
            <a:pathLst>
              <a:path w="4833407" h="5239266">
                <a:moveTo>
                  <a:pt x="0" y="0"/>
                </a:moveTo>
                <a:lnTo>
                  <a:pt x="4833407" y="0"/>
                </a:lnTo>
                <a:lnTo>
                  <a:pt x="4833407" y="5239266"/>
                </a:lnTo>
                <a:lnTo>
                  <a:pt x="0" y="523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03584" y="1076325"/>
            <a:ext cx="12655216" cy="70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74"/>
              </a:lnSpc>
            </a:pPr>
            <a:r>
              <a:rPr lang="en-IN" sz="3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Write a query to output the top earner per position title.</a:t>
            </a:r>
            <a:endParaRPr lang="en-US" sz="3400" dirty="0">
              <a:solidFill>
                <a:schemeClr val="bg1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2000" y="5405350"/>
            <a:ext cx="1309049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first_name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salary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FROM employees e1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WHERE salary = (SELECT MAX(salary)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                           FROM employees e2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                           WHERE e1.position_title=e2.position_title)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BF4EB0-380D-4A21-C514-1F6B4DD72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0615" y="3015081"/>
            <a:ext cx="6785069" cy="42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5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539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55465" y="4297590"/>
            <a:ext cx="11725992" cy="5900883"/>
            <a:chOff x="0" y="0"/>
            <a:chExt cx="3088327" cy="1554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327" cy="1554142"/>
            </a:xfrm>
            <a:custGeom>
              <a:avLst/>
              <a:gdLst/>
              <a:ahLst/>
              <a:cxnLst/>
              <a:rect l="l" t="t" r="r" b="b"/>
              <a:pathLst>
                <a:path w="3088327" h="1554142">
                  <a:moveTo>
                    <a:pt x="0" y="0"/>
                  </a:moveTo>
                  <a:lnTo>
                    <a:pt x="3088327" y="0"/>
                  </a:lnTo>
                  <a:lnTo>
                    <a:pt x="3088327" y="1554142"/>
                  </a:lnTo>
                  <a:lnTo>
                    <a:pt x="0" y="1554142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88327" cy="16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5465" y="616262"/>
            <a:ext cx="10850025" cy="1102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Add the average salary per position title to the previous query</a:t>
            </a:r>
            <a:r>
              <a:rPr lang="en-IN" sz="30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.</a:t>
            </a:r>
            <a:endParaRPr lang="en-US" sz="30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78725" y="115151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746B-3BA1-0917-590F-79F2FA71E23D}"/>
              </a:ext>
            </a:extLst>
          </p:cNvPr>
          <p:cNvSpPr txBox="1"/>
          <p:nvPr/>
        </p:nvSpPr>
        <p:spPr>
          <a:xfrm>
            <a:off x="1098002" y="4431875"/>
            <a:ext cx="89603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first_name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(SELECT ROUND(AVG(salary),2) </a:t>
            </a:r>
            <a:r>
              <a:rPr lang="en-IN" sz="3000" dirty="0">
                <a:effectLst/>
                <a:latin typeface="Yeseva One" panose="020B0604020202020204" charset="0"/>
              </a:rPr>
              <a:t>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avg_in_pos</a:t>
            </a:r>
            <a:endParaRPr lang="en-IN" sz="3000" dirty="0">
              <a:solidFill>
                <a:srgbClr val="2D2F31"/>
              </a:solidFill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e3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e1.position_title=e3.position_title)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salary = (SELECT MAX(salary)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                           FROM employees e2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                           WHERE e1.position_title=e2.position_title)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73F058-B254-D1F8-D4DF-A60BCFA02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615" y="3740902"/>
            <a:ext cx="7898786" cy="49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2600604"/>
            <a:ext cx="11984419" cy="6962496"/>
            <a:chOff x="0" y="0"/>
            <a:chExt cx="3156390" cy="1664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6390" cy="1664799"/>
            </a:xfrm>
            <a:custGeom>
              <a:avLst/>
              <a:gdLst/>
              <a:ahLst/>
              <a:cxnLst/>
              <a:rect l="l" t="t" r="r" b="b"/>
              <a:pathLst>
                <a:path w="3156390" h="1664799">
                  <a:moveTo>
                    <a:pt x="0" y="0"/>
                  </a:moveTo>
                  <a:lnTo>
                    <a:pt x="3156390" y="0"/>
                  </a:lnTo>
                  <a:lnTo>
                    <a:pt x="3156390" y="1664799"/>
                  </a:lnTo>
                  <a:lnTo>
                    <a:pt x="0" y="1664799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156390" cy="1731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4746" y="2739530"/>
            <a:ext cx="11632326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first_name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(SELECT ROUND(AVG(salary),2) </a:t>
            </a:r>
            <a:r>
              <a:rPr lang="en-IN" sz="3000" dirty="0">
                <a:effectLst/>
                <a:latin typeface="Yeseva One" panose="020B0604020202020204" charset="0"/>
              </a:rPr>
              <a:t>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avg_in_pos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e3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e1.position_title=e3.position_title)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 e1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salary = (SELECT MAX(salary)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                           FROM employees e2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                           WHERE e1.position_title=e2.position_title)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AND salary&lt;&gt;(SELECT ROUND(AVG(salary),2) </a:t>
            </a:r>
            <a:r>
              <a:rPr lang="en-IN" sz="3000" dirty="0">
                <a:effectLst/>
                <a:latin typeface="Yeseva One" panose="020B0604020202020204" charset="0"/>
              </a:rPr>
              <a:t>as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</a:t>
            </a:r>
            <a:r>
              <a:rPr lang="en-IN" sz="30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avg_in_pos</a:t>
            </a: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FROM employees e3</a:t>
            </a:r>
            <a:endParaRPr lang="en-IN" sz="30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e1.position_title=e3.position_title)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0914" y="273965"/>
            <a:ext cx="12883488" cy="1124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53"/>
              </a:lnSpc>
            </a:pP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Remove employees from the output who have the same salary as the average of their position title.</a:t>
            </a:r>
            <a:endParaRPr lang="en-US" sz="3600" dirty="0">
              <a:solidFill>
                <a:srgbClr val="174076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Freeform 8"/>
          <p:cNvSpPr/>
          <p:nvPr/>
        </p:nvSpPr>
        <p:spPr>
          <a:xfrm rot="5400000" flipH="1">
            <a:off x="10893009" y="2746523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49"/>
                </a:lnTo>
                <a:lnTo>
                  <a:pt x="10287000" y="4881649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>
            <a:off x="14449764" y="296825"/>
            <a:ext cx="3486478" cy="8229600"/>
          </a:xfrm>
          <a:custGeom>
            <a:avLst/>
            <a:gdLst/>
            <a:ahLst/>
            <a:cxnLst/>
            <a:rect l="l" t="t" r="r" b="b"/>
            <a:pathLst>
              <a:path w="3486478" h="8229600">
                <a:moveTo>
                  <a:pt x="3486478" y="0"/>
                </a:moveTo>
                <a:lnTo>
                  <a:pt x="0" y="0"/>
                </a:lnTo>
                <a:lnTo>
                  <a:pt x="0" y="8229600"/>
                </a:lnTo>
                <a:lnTo>
                  <a:pt x="3486478" y="8229600"/>
                </a:lnTo>
                <a:lnTo>
                  <a:pt x="34864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FEFCFE-950F-3573-041F-8A2C56C46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966" y="2857500"/>
            <a:ext cx="7161711" cy="37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-1114938" y="6487040"/>
            <a:ext cx="29476720" cy="13988043"/>
          </a:xfrm>
          <a:custGeom>
            <a:avLst/>
            <a:gdLst/>
            <a:ahLst/>
            <a:cxnLst/>
            <a:rect l="l" t="t" r="r" b="b"/>
            <a:pathLst>
              <a:path w="29476720" h="13988043">
                <a:moveTo>
                  <a:pt x="29476719" y="0"/>
                </a:moveTo>
                <a:lnTo>
                  <a:pt x="0" y="0"/>
                </a:lnTo>
                <a:lnTo>
                  <a:pt x="0" y="13988043"/>
                </a:lnTo>
                <a:lnTo>
                  <a:pt x="29476719" y="13988043"/>
                </a:lnTo>
                <a:lnTo>
                  <a:pt x="29476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62000" y="499824"/>
            <a:ext cx="17678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Create a running total considering </a:t>
            </a:r>
            <a:r>
              <a:rPr lang="en-IN" sz="3600" dirty="0">
                <a:effectLst/>
                <a:latin typeface="Yeseva One" panose="020B0604020202020204" charset="0"/>
              </a:rPr>
              <a:t>emp</a:t>
            </a:r>
            <a:r>
              <a:rPr lang="en-IN" sz="36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loyees who have left the company</a:t>
            </a:r>
            <a:r>
              <a:rPr lang="en-IN" sz="36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.</a:t>
            </a:r>
            <a:endParaRPr lang="en-IN" sz="3600" dirty="0">
              <a:effectLst/>
              <a:latin typeface="Yeseva One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1541502"/>
            <a:ext cx="5791199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SUM(salary) OVER(ORDER BY </a:t>
            </a: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endParaRPr lang="en-IN" sz="28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UNION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-salary,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end_date</a:t>
            </a:r>
            <a:endParaRPr lang="en-IN" sz="28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</a:t>
            </a: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v_employees_info</a:t>
            </a:r>
            <a:endParaRPr lang="en-IN" sz="2800" dirty="0">
              <a:solidFill>
                <a:srgbClr val="2D2F31"/>
              </a:solidFill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</a:t>
            </a: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is_active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 =</a:t>
            </a:r>
            <a:r>
              <a:rPr lang="en-IN" sz="2800" dirty="0">
                <a:effectLst/>
                <a:latin typeface="Yeseva One" panose="020B0604020202020204" charset="0"/>
              </a:rPr>
              <a:t>'false</a:t>
            </a:r>
            <a:r>
              <a:rPr lang="en-IN" sz="2800" dirty="0">
                <a:solidFill>
                  <a:srgbClr val="19A38C"/>
                </a:solidFill>
                <a:effectLst/>
                <a:latin typeface="Yeseva One" panose="020B0604020202020204" charset="0"/>
              </a:rPr>
              <a:t>'</a:t>
            </a:r>
            <a:endParaRPr lang="en-IN" sz="2800" dirty="0">
              <a:effectLst/>
              <a:latin typeface="Yeseva One" panose="020B060402020202020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ORDER BY </a:t>
            </a: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start_date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) 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02204-6F79-5853-0621-099E6EF7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434" y="1943591"/>
            <a:ext cx="4486330" cy="69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534401" y="2552700"/>
            <a:ext cx="9903592" cy="7588038"/>
          </a:xfrm>
          <a:custGeom>
            <a:avLst/>
            <a:gdLst/>
            <a:ahLst/>
            <a:cxnLst/>
            <a:rect l="l" t="t" r="r" b="b"/>
            <a:pathLst>
              <a:path w="4833407" h="5239266">
                <a:moveTo>
                  <a:pt x="0" y="0"/>
                </a:moveTo>
                <a:lnTo>
                  <a:pt x="4833407" y="0"/>
                </a:lnTo>
                <a:lnTo>
                  <a:pt x="4833407" y="5239266"/>
                </a:lnTo>
                <a:lnTo>
                  <a:pt x="0" y="523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03583" y="1076325"/>
            <a:ext cx="16345623" cy="2301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74"/>
              </a:lnSpc>
            </a:pPr>
            <a:r>
              <a:rPr lang="en-IN" sz="36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Write a query to return all meaningful aggregations of salary, number of employees, and average salary grouped by division, department, and position title.</a:t>
            </a:r>
            <a:endParaRPr lang="en-US" sz="3600" dirty="0">
              <a:solidFill>
                <a:schemeClr val="bg1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2633" y="3677430"/>
            <a:ext cx="8070943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SELECT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division,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department,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SUM(salary),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COUNT(*),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ROUND(AVG(salary),2) 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NATURAL JOIN departments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GROUP BY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ROLLUP(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latin typeface="Yeseva One" panose="020B0604020202020204" charset="0"/>
              </a:rPr>
              <a:t>	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division,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	department,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	</a:t>
            </a: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chemeClr val="bg1"/>
                </a:solidFill>
                <a:latin typeface="Yeseva One" panose="020B0604020202020204" charset="0"/>
              </a:rPr>
              <a:t> 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ORDER BY 1,2,3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D2036-4122-A054-33FD-B690EAA143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126221"/>
            <a:ext cx="8633820" cy="46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06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2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30183" y="6515099"/>
            <a:ext cx="5497384" cy="4492275"/>
          </a:xfrm>
          <a:custGeom>
            <a:avLst/>
            <a:gdLst/>
            <a:ahLst/>
            <a:cxnLst/>
            <a:rect l="l" t="t" r="r" b="b"/>
            <a:pathLst>
              <a:path w="7351517" h="6161908">
                <a:moveTo>
                  <a:pt x="0" y="0"/>
                </a:moveTo>
                <a:lnTo>
                  <a:pt x="7351517" y="0"/>
                </a:lnTo>
                <a:lnTo>
                  <a:pt x="7351517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57200" y="744322"/>
            <a:ext cx="15501402" cy="156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IN" sz="36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Write a query to return employees’ details and rank their salary partitioned by department.</a:t>
            </a:r>
            <a:endParaRPr lang="en-US" sz="3600" dirty="0">
              <a:solidFill>
                <a:schemeClr val="bg1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5" name="Freeform 5"/>
          <p:cNvSpPr/>
          <p:nvPr/>
        </p:nvSpPr>
        <p:spPr>
          <a:xfrm rot="1057904" flipH="1">
            <a:off x="14734606" y="753713"/>
            <a:ext cx="4277484" cy="3364024"/>
          </a:xfrm>
          <a:custGeom>
            <a:avLst/>
            <a:gdLst/>
            <a:ahLst/>
            <a:cxnLst/>
            <a:rect l="l" t="t" r="r" b="b"/>
            <a:pathLst>
              <a:path w="4971166" h="4350613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06097" y="2718382"/>
            <a:ext cx="8996794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department,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RANK() OVER(PARTITION BY department ORDER BY salary DESC)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0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NATURAL LEFT JOIN departments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F89FA2-8790-9013-04BA-8A883AD4C8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4076700"/>
            <a:ext cx="8085221" cy="54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19218" y="1379921"/>
            <a:ext cx="8555424" cy="9273819"/>
          </a:xfrm>
          <a:custGeom>
            <a:avLst/>
            <a:gdLst/>
            <a:ahLst/>
            <a:cxnLst/>
            <a:rect l="l" t="t" r="r" b="b"/>
            <a:pathLst>
              <a:path w="8555424" h="9273819">
                <a:moveTo>
                  <a:pt x="0" y="0"/>
                </a:moveTo>
                <a:lnTo>
                  <a:pt x="8555424" y="0"/>
                </a:lnTo>
                <a:lnTo>
                  <a:pt x="8555424" y="9273819"/>
                </a:lnTo>
                <a:lnTo>
                  <a:pt x="0" y="92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182076" y="3553662"/>
            <a:ext cx="7853613" cy="246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Green Cycle </a:t>
            </a:r>
          </a:p>
          <a:p>
            <a:pPr marL="0" lvl="0" indent="0" algn="l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Rental Store</a:t>
            </a:r>
          </a:p>
        </p:txBody>
      </p:sp>
      <p:sp>
        <p:nvSpPr>
          <p:cNvPr id="5" name="Freeform 5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611637" y="5143500"/>
            <a:ext cx="3205433" cy="2993025"/>
          </a:xfrm>
          <a:custGeom>
            <a:avLst/>
            <a:gdLst/>
            <a:ahLst/>
            <a:cxnLst/>
            <a:rect l="l" t="t" r="r" b="b"/>
            <a:pathLst>
              <a:path w="3205433" h="2993025">
                <a:moveTo>
                  <a:pt x="0" y="0"/>
                </a:moveTo>
                <a:lnTo>
                  <a:pt x="3205433" y="0"/>
                </a:lnTo>
                <a:lnTo>
                  <a:pt x="3205433" y="2993025"/>
                </a:lnTo>
                <a:lnTo>
                  <a:pt x="0" y="2993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325184">
            <a:off x="14672988" y="-301281"/>
            <a:ext cx="4011546" cy="3362405"/>
          </a:xfrm>
          <a:custGeom>
            <a:avLst/>
            <a:gdLst/>
            <a:ahLst/>
            <a:cxnLst/>
            <a:rect l="l" t="t" r="r" b="b"/>
            <a:pathLst>
              <a:path w="4011546" h="3362405">
                <a:moveTo>
                  <a:pt x="0" y="0"/>
                </a:moveTo>
                <a:lnTo>
                  <a:pt x="4011546" y="0"/>
                </a:lnTo>
                <a:lnTo>
                  <a:pt x="4011546" y="3362405"/>
                </a:lnTo>
                <a:lnTo>
                  <a:pt x="0" y="3362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2494712">
            <a:off x="15067348" y="6894838"/>
            <a:ext cx="2221491" cy="2483374"/>
          </a:xfrm>
          <a:custGeom>
            <a:avLst/>
            <a:gdLst/>
            <a:ahLst/>
            <a:cxnLst/>
            <a:rect l="l" t="t" r="r" b="b"/>
            <a:pathLst>
              <a:path w="2221491" h="2483374">
                <a:moveTo>
                  <a:pt x="0" y="0"/>
                </a:moveTo>
                <a:lnTo>
                  <a:pt x="2221491" y="0"/>
                </a:lnTo>
                <a:lnTo>
                  <a:pt x="2221491" y="2483374"/>
                </a:lnTo>
                <a:lnTo>
                  <a:pt x="0" y="24833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4361947" y="2440792"/>
            <a:ext cx="5007558" cy="2946307"/>
          </a:xfrm>
          <a:custGeom>
            <a:avLst/>
            <a:gdLst/>
            <a:ahLst/>
            <a:cxnLst/>
            <a:rect l="l" t="t" r="r" b="b"/>
            <a:pathLst>
              <a:path w="5007558" h="2946307">
                <a:moveTo>
                  <a:pt x="0" y="0"/>
                </a:moveTo>
                <a:lnTo>
                  <a:pt x="5007558" y="0"/>
                </a:lnTo>
                <a:lnTo>
                  <a:pt x="5007558" y="2946308"/>
                </a:lnTo>
                <a:lnTo>
                  <a:pt x="0" y="294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273896" y="5673230"/>
            <a:ext cx="870104" cy="1933565"/>
          </a:xfrm>
          <a:custGeom>
            <a:avLst/>
            <a:gdLst/>
            <a:ahLst/>
            <a:cxnLst/>
            <a:rect l="l" t="t" r="r" b="b"/>
            <a:pathLst>
              <a:path w="870104" h="1933565">
                <a:moveTo>
                  <a:pt x="0" y="0"/>
                </a:moveTo>
                <a:lnTo>
                  <a:pt x="870104" y="0"/>
                </a:lnTo>
                <a:lnTo>
                  <a:pt x="870104" y="1933565"/>
                </a:lnTo>
                <a:lnTo>
                  <a:pt x="0" y="19335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371407" y="1379921"/>
            <a:ext cx="1969662" cy="1282162"/>
          </a:xfrm>
          <a:custGeom>
            <a:avLst/>
            <a:gdLst/>
            <a:ahLst/>
            <a:cxnLst/>
            <a:rect l="l" t="t" r="r" b="b"/>
            <a:pathLst>
              <a:path w="1969662" h="1282162">
                <a:moveTo>
                  <a:pt x="0" y="0"/>
                </a:moveTo>
                <a:lnTo>
                  <a:pt x="1969662" y="0"/>
                </a:lnTo>
                <a:lnTo>
                  <a:pt x="1969662" y="1282162"/>
                </a:lnTo>
                <a:lnTo>
                  <a:pt x="0" y="12821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62000" y="3171080"/>
            <a:ext cx="7848600" cy="5825706"/>
            <a:chOff x="0" y="0"/>
            <a:chExt cx="4235308" cy="41089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37704" y="268843"/>
            <a:ext cx="10040259" cy="1217057"/>
            <a:chOff x="0" y="0"/>
            <a:chExt cx="4235308" cy="4108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37706" y="353080"/>
            <a:ext cx="9924153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IN" sz="3000" dirty="0">
                <a:solidFill>
                  <a:srgbClr val="111111"/>
                </a:solidFill>
                <a:effectLst/>
                <a:latin typeface="Yeseva One" panose="020B0604020202020204" charset="0"/>
              </a:rPr>
              <a:t>Write a query to return the top earner of each department.</a:t>
            </a:r>
            <a:endParaRPr lang="en-US" sz="3000" dirty="0">
              <a:solidFill>
                <a:srgbClr val="174076"/>
              </a:solidFill>
              <a:latin typeface="Yeseva One" panose="020B0604020202020204" charset="0"/>
              <a:ea typeface="Kollektif"/>
              <a:cs typeface="Kollektif"/>
              <a:sym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2" y="3389155"/>
            <a:ext cx="73914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 * 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emp_id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 err="1">
                <a:solidFill>
                  <a:srgbClr val="2D2F3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department,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salary,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RANK() OVER(PARTITION BY department ORDER BY salary DESC)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FROM employees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NATURAL LEFT JOIN departments)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rgbClr val="2D2F31"/>
                </a:solidFill>
                <a:effectLst/>
                <a:latin typeface="Yeseva One" panose="020B0604020202020204" charset="0"/>
              </a:rPr>
              <a:t>WHERE rank=1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659999" y="1290215"/>
            <a:ext cx="661602" cy="68903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28880" y="8559801"/>
            <a:ext cx="1097120" cy="109185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 rot="1303138">
            <a:off x="-715738" y="-192375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0" y="0"/>
                </a:moveTo>
                <a:lnTo>
                  <a:pt x="3937077" y="0"/>
                </a:lnTo>
                <a:lnTo>
                  <a:pt x="3937077" y="4402831"/>
                </a:lnTo>
                <a:lnTo>
                  <a:pt x="0" y="440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342631" flipH="1">
            <a:off x="15051709" y="-203842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C7949-D239-F13D-132A-F9693E8A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50" y="5644840"/>
            <a:ext cx="9081302" cy="29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9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5126606"/>
            <a:ext cx="10209191" cy="32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000" dirty="0">
                <a:ea typeface="Kollektif"/>
                <a:cs typeface="Kollektif"/>
                <a:sym typeface="Kollektif"/>
              </a:rPr>
              <a:t>SELECT DISTINCT (</a:t>
            </a:r>
            <a:r>
              <a:rPr lang="en-US" sz="4000" dirty="0" err="1">
                <a:ea typeface="Kollektif"/>
                <a:cs typeface="Kollektif"/>
                <a:sym typeface="Kollektif"/>
              </a:rPr>
              <a:t>replacement_cost</a:t>
            </a:r>
            <a:r>
              <a:rPr lang="en-US" sz="4000" dirty="0">
                <a:ea typeface="Kollektif"/>
                <a:cs typeface="Kollektif"/>
                <a:sym typeface="Kollektif"/>
              </a:rPr>
              <a:t>)</a:t>
            </a:r>
          </a:p>
          <a:p>
            <a:pPr algn="l">
              <a:lnSpc>
                <a:spcPts val="6623"/>
              </a:lnSpc>
            </a:pPr>
            <a:r>
              <a:rPr lang="en-US" sz="4000" dirty="0">
                <a:ea typeface="Kollektif"/>
                <a:cs typeface="Kollektif"/>
                <a:sym typeface="Kollektif"/>
              </a:rPr>
              <a:t>FROM film</a:t>
            </a:r>
          </a:p>
          <a:p>
            <a:pPr algn="l">
              <a:lnSpc>
                <a:spcPts val="6623"/>
              </a:lnSpc>
            </a:pPr>
            <a:r>
              <a:rPr lang="en-US" sz="4000" dirty="0">
                <a:ea typeface="Kollektif"/>
                <a:cs typeface="Kollektif"/>
                <a:sym typeface="Kollektif"/>
              </a:rPr>
              <a:t>ORDER BY </a:t>
            </a:r>
            <a:r>
              <a:rPr lang="en-US" sz="4000" dirty="0" err="1">
                <a:ea typeface="Kollektif"/>
                <a:cs typeface="Kollektif"/>
                <a:sym typeface="Kollektif"/>
              </a:rPr>
              <a:t>replacement_cost</a:t>
            </a:r>
            <a:endParaRPr lang="en-US" sz="4000" dirty="0">
              <a:ea typeface="Kollektif"/>
              <a:cs typeface="Kollektif"/>
              <a:sym typeface="Kollektif"/>
            </a:endParaRPr>
          </a:p>
          <a:p>
            <a:pPr algn="l">
              <a:lnSpc>
                <a:spcPts val="6623"/>
              </a:lnSpc>
            </a:pPr>
            <a:endParaRPr lang="en-US" sz="4415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4" name="Freeform 4"/>
          <p:cNvSpPr/>
          <p:nvPr/>
        </p:nvSpPr>
        <p:spPr>
          <a:xfrm rot="5400000" flipH="1">
            <a:off x="10825224" y="2564067"/>
            <a:ext cx="10952478" cy="5197449"/>
          </a:xfrm>
          <a:custGeom>
            <a:avLst/>
            <a:gdLst/>
            <a:ahLst/>
            <a:cxnLst/>
            <a:rect l="l" t="t" r="r" b="b"/>
            <a:pathLst>
              <a:path w="10952478" h="5197449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407037">
            <a:off x="13856510" y="58382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07037">
            <a:off x="13734653" y="1608192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49631">
            <a:off x="13119200" y="3910874"/>
            <a:ext cx="6048726" cy="5536845"/>
          </a:xfrm>
          <a:custGeom>
            <a:avLst/>
            <a:gdLst/>
            <a:ahLst/>
            <a:cxnLst/>
            <a:rect l="l" t="t" r="r" b="b"/>
            <a:pathLst>
              <a:path w="6048726" h="5536845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473165" y="3508118"/>
            <a:ext cx="5589960" cy="5649217"/>
          </a:xfrm>
          <a:custGeom>
            <a:avLst/>
            <a:gdLst/>
            <a:ahLst/>
            <a:cxnLst/>
            <a:rect l="l" t="t" r="r" b="b"/>
            <a:pathLst>
              <a:path w="5589960" h="5649217">
                <a:moveTo>
                  <a:pt x="0" y="0"/>
                </a:moveTo>
                <a:lnTo>
                  <a:pt x="5589960" y="0"/>
                </a:lnTo>
                <a:lnTo>
                  <a:pt x="5589960" y="5649217"/>
                </a:lnTo>
                <a:lnTo>
                  <a:pt x="0" y="5649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1152525"/>
            <a:ext cx="16580165" cy="280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Create a list of all the different (distinct) replacement costs of the films.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55465" y="4297590"/>
            <a:ext cx="11725992" cy="5900883"/>
            <a:chOff x="0" y="0"/>
            <a:chExt cx="3088327" cy="1554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327" cy="1554142"/>
            </a:xfrm>
            <a:custGeom>
              <a:avLst/>
              <a:gdLst/>
              <a:ahLst/>
              <a:cxnLst/>
              <a:rect l="l" t="t" r="r" b="b"/>
              <a:pathLst>
                <a:path w="3088327" h="1554142">
                  <a:moveTo>
                    <a:pt x="0" y="0"/>
                  </a:moveTo>
                  <a:lnTo>
                    <a:pt x="3088327" y="0"/>
                  </a:lnTo>
                  <a:lnTo>
                    <a:pt x="3088327" y="1554142"/>
                  </a:lnTo>
                  <a:lnTo>
                    <a:pt x="0" y="1554142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88327" cy="16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71967"/>
            <a:ext cx="12566984" cy="337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673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Write a query that gives an overview of how many films have replacements costs in the following cost ranges</a:t>
            </a:r>
          </a:p>
          <a:p>
            <a:pPr marL="793203" lvl="1" indent="-396602" algn="l">
              <a:lnSpc>
                <a:spcPts val="4408"/>
              </a:lnSpc>
              <a:buAutoNum type="arabicPeriod"/>
            </a:pPr>
            <a:r>
              <a:rPr lang="en-US" sz="3673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low: 9.99 - 19.99</a:t>
            </a:r>
          </a:p>
          <a:p>
            <a:pPr marL="793203" lvl="1" indent="-396602" algn="l">
              <a:lnSpc>
                <a:spcPts val="4408"/>
              </a:lnSpc>
              <a:buAutoNum type="arabicPeriod"/>
            </a:pPr>
            <a:r>
              <a:rPr lang="en-US" sz="3673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medium: 20.00 - 24.99</a:t>
            </a:r>
          </a:p>
          <a:p>
            <a:pPr marL="793203" lvl="1" indent="-396602" algn="l">
              <a:lnSpc>
                <a:spcPts val="4408"/>
              </a:lnSpc>
              <a:spcBef>
                <a:spcPct val="0"/>
              </a:spcBef>
              <a:buAutoNum type="arabicPeriod"/>
            </a:pPr>
            <a:r>
              <a:rPr lang="en-US" sz="3673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high: 25.00 - 29.99</a:t>
            </a:r>
          </a:p>
        </p:txBody>
      </p:sp>
      <p:sp>
        <p:nvSpPr>
          <p:cNvPr id="8" name="Freeform 8"/>
          <p:cNvSpPr/>
          <p:nvPr/>
        </p:nvSpPr>
        <p:spPr>
          <a:xfrm>
            <a:off x="11977741" y="1028700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578209" y="5143500"/>
            <a:ext cx="6221843" cy="3194499"/>
          </a:xfrm>
          <a:custGeom>
            <a:avLst/>
            <a:gdLst/>
            <a:ahLst/>
            <a:cxnLst/>
            <a:rect l="l" t="t" r="r" b="b"/>
            <a:pathLst>
              <a:path w="6221843" h="3194499">
                <a:moveTo>
                  <a:pt x="0" y="0"/>
                </a:moveTo>
                <a:lnTo>
                  <a:pt x="6221843" y="0"/>
                </a:lnTo>
                <a:lnTo>
                  <a:pt x="6221843" y="3194499"/>
                </a:lnTo>
                <a:lnTo>
                  <a:pt x="0" y="3194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746B-3BA1-0917-590F-79F2FA71E23D}"/>
              </a:ext>
            </a:extLst>
          </p:cNvPr>
          <p:cNvSpPr txBox="1"/>
          <p:nvPr/>
        </p:nvSpPr>
        <p:spPr>
          <a:xfrm>
            <a:off x="1234190" y="4646656"/>
            <a:ext cx="10424516" cy="49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SELECT </a:t>
            </a:r>
          </a:p>
          <a:p>
            <a:r>
              <a:rPr lang="en-IN" sz="2800" dirty="0"/>
              <a:t>    COUNT(*) AS count,</a:t>
            </a:r>
          </a:p>
          <a:p>
            <a:r>
              <a:rPr lang="en-IN" sz="2800" dirty="0"/>
              <a:t>    CASE</a:t>
            </a:r>
          </a:p>
          <a:p>
            <a:r>
              <a:rPr lang="en-IN" sz="2800" dirty="0"/>
              <a:t>        WHEN </a:t>
            </a:r>
            <a:r>
              <a:rPr lang="en-IN" sz="2800" dirty="0" err="1"/>
              <a:t>replacement_cost</a:t>
            </a:r>
            <a:r>
              <a:rPr lang="en-IN" sz="2800" dirty="0"/>
              <a:t> &gt; 25.00 THEN 'high price'</a:t>
            </a:r>
          </a:p>
          <a:p>
            <a:r>
              <a:rPr lang="en-IN" sz="2800" dirty="0"/>
              <a:t>        WHEN </a:t>
            </a:r>
            <a:r>
              <a:rPr lang="en-IN" sz="2800" dirty="0" err="1"/>
              <a:t>replacement_cost</a:t>
            </a:r>
            <a:r>
              <a:rPr lang="en-IN" sz="2800" dirty="0"/>
              <a:t> &gt; 20.00 THEN 'medium price'</a:t>
            </a:r>
          </a:p>
          <a:p>
            <a:r>
              <a:rPr lang="en-IN" sz="2800" dirty="0"/>
              <a:t>        ELSE 'low price'</a:t>
            </a:r>
          </a:p>
          <a:p>
            <a:r>
              <a:rPr lang="en-IN" sz="2800" dirty="0"/>
              <a:t>    END AS </a:t>
            </a:r>
            <a:r>
              <a:rPr lang="en-IN" sz="2800" dirty="0" err="1"/>
              <a:t>price_value</a:t>
            </a:r>
            <a:endParaRPr lang="en-IN" sz="2800" dirty="0"/>
          </a:p>
          <a:p>
            <a:r>
              <a:rPr lang="en-IN" sz="2800" dirty="0"/>
              <a:t>FROM </a:t>
            </a:r>
          </a:p>
          <a:p>
            <a:r>
              <a:rPr lang="en-IN" sz="2800" dirty="0"/>
              <a:t>    film</a:t>
            </a:r>
          </a:p>
          <a:p>
            <a:r>
              <a:rPr lang="en-IN" sz="2800" dirty="0"/>
              <a:t>GROUP BY </a:t>
            </a:r>
          </a:p>
          <a:p>
            <a:r>
              <a:rPr lang="en-IN" sz="2800" dirty="0"/>
              <a:t>    </a:t>
            </a:r>
            <a:r>
              <a:rPr lang="en-IN" sz="2800" dirty="0" err="1"/>
              <a:t>price_value</a:t>
            </a:r>
            <a:r>
              <a:rPr lang="en-IN" sz="2800" dirty="0"/>
              <a:t>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2600604"/>
            <a:ext cx="11984419" cy="6321033"/>
            <a:chOff x="0" y="0"/>
            <a:chExt cx="3156390" cy="1664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6390" cy="1664799"/>
            </a:xfrm>
            <a:custGeom>
              <a:avLst/>
              <a:gdLst/>
              <a:ahLst/>
              <a:cxnLst/>
              <a:rect l="l" t="t" r="r" b="b"/>
              <a:pathLst>
                <a:path w="3156390" h="1664799">
                  <a:moveTo>
                    <a:pt x="0" y="0"/>
                  </a:moveTo>
                  <a:lnTo>
                    <a:pt x="3156390" y="0"/>
                  </a:lnTo>
                  <a:lnTo>
                    <a:pt x="3156390" y="1664799"/>
                  </a:lnTo>
                  <a:lnTo>
                    <a:pt x="0" y="1664799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156390" cy="1731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80793" y="2900011"/>
            <a:ext cx="11632326" cy="5158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select count(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f.title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) as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no_of_titles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, c.name as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type_of_movie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from category c</a:t>
            </a: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inner join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film_category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fc</a:t>
            </a: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on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fc.category_id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=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c.category_id</a:t>
            </a:r>
            <a:endParaRPr lang="en-US" sz="3070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inner join film f</a:t>
            </a: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on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f.film_id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=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fc.film_id</a:t>
            </a:r>
            <a:endParaRPr lang="en-US" sz="3070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group by c.name</a:t>
            </a:r>
          </a:p>
          <a:p>
            <a:pPr algn="l">
              <a:lnSpc>
                <a:spcPts val="4605"/>
              </a:lnSpc>
            </a:pP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order by </a:t>
            </a:r>
            <a:r>
              <a:rPr lang="en-US" sz="3070" dirty="0" err="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no_of_titles</a:t>
            </a:r>
            <a:r>
              <a:rPr lang="en-US" sz="3070" dirty="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desc</a:t>
            </a:r>
          </a:p>
          <a:p>
            <a:pPr marL="0" lvl="0" indent="0" algn="l">
              <a:lnSpc>
                <a:spcPts val="4605"/>
              </a:lnSpc>
              <a:spcBef>
                <a:spcPct val="0"/>
              </a:spcBef>
            </a:pPr>
            <a:endParaRPr lang="en-US" sz="3070" dirty="0">
              <a:solidFill>
                <a:srgbClr val="174076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2862" y="1004802"/>
            <a:ext cx="14004489" cy="173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3"/>
              </a:lnSpc>
            </a:pPr>
            <a:r>
              <a:rPr lang="en-US" sz="4453" dirty="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Task: Create an overview of how many movies (titles) there are in each category (name).</a:t>
            </a:r>
          </a:p>
          <a:p>
            <a:pPr marL="0" lvl="0" indent="0" algn="l">
              <a:lnSpc>
                <a:spcPts val="4453"/>
              </a:lnSpc>
            </a:pPr>
            <a:endParaRPr lang="en-US" sz="4453" dirty="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Freeform 8"/>
          <p:cNvSpPr/>
          <p:nvPr/>
        </p:nvSpPr>
        <p:spPr>
          <a:xfrm rot="5400000" flipH="1">
            <a:off x="10893009" y="2746523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49"/>
                </a:lnTo>
                <a:lnTo>
                  <a:pt x="10287000" y="4881649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>
            <a:off x="13772822" y="1028700"/>
            <a:ext cx="3486478" cy="8229600"/>
          </a:xfrm>
          <a:custGeom>
            <a:avLst/>
            <a:gdLst/>
            <a:ahLst/>
            <a:cxnLst/>
            <a:rect l="l" t="t" r="r" b="b"/>
            <a:pathLst>
              <a:path w="3486478" h="8229600">
                <a:moveTo>
                  <a:pt x="3486478" y="0"/>
                </a:moveTo>
                <a:lnTo>
                  <a:pt x="0" y="0"/>
                </a:lnTo>
                <a:lnTo>
                  <a:pt x="0" y="8229600"/>
                </a:lnTo>
                <a:lnTo>
                  <a:pt x="3486478" y="8229600"/>
                </a:lnTo>
                <a:lnTo>
                  <a:pt x="34864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144000" y="4572231"/>
            <a:ext cx="6357324" cy="4686069"/>
          </a:xfrm>
          <a:custGeom>
            <a:avLst/>
            <a:gdLst/>
            <a:ahLst/>
            <a:cxnLst/>
            <a:rect l="l" t="t" r="r" b="b"/>
            <a:pathLst>
              <a:path w="6357324" h="4686069">
                <a:moveTo>
                  <a:pt x="0" y="0"/>
                </a:moveTo>
                <a:lnTo>
                  <a:pt x="6357324" y="0"/>
                </a:lnTo>
                <a:lnTo>
                  <a:pt x="6357324" y="4686069"/>
                </a:lnTo>
                <a:lnTo>
                  <a:pt x="0" y="4686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10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115800" y="256446"/>
            <a:ext cx="4833407" cy="5239266"/>
          </a:xfrm>
          <a:custGeom>
            <a:avLst/>
            <a:gdLst/>
            <a:ahLst/>
            <a:cxnLst/>
            <a:rect l="l" t="t" r="r" b="b"/>
            <a:pathLst>
              <a:path w="4833407" h="5239266">
                <a:moveTo>
                  <a:pt x="0" y="0"/>
                </a:moveTo>
                <a:lnTo>
                  <a:pt x="4833407" y="0"/>
                </a:lnTo>
                <a:lnTo>
                  <a:pt x="4833407" y="5239266"/>
                </a:lnTo>
                <a:lnTo>
                  <a:pt x="0" y="523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371407" y="543639"/>
            <a:ext cx="6194462" cy="3219289"/>
          </a:xfrm>
          <a:custGeom>
            <a:avLst/>
            <a:gdLst/>
            <a:ahLst/>
            <a:cxnLst/>
            <a:rect l="l" t="t" r="r" b="b"/>
            <a:pathLst>
              <a:path w="6194462" h="3219289">
                <a:moveTo>
                  <a:pt x="0" y="0"/>
                </a:moveTo>
                <a:lnTo>
                  <a:pt x="6194461" y="0"/>
                </a:lnTo>
                <a:lnTo>
                  <a:pt x="6194461" y="3219290"/>
                </a:lnTo>
                <a:lnTo>
                  <a:pt x="0" y="3219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03584" y="1076325"/>
            <a:ext cx="8898463" cy="470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4"/>
              </a:lnSpc>
            </a:pPr>
            <a:r>
              <a:rPr lang="en-US" sz="561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Task: Create an overview of the addresses that are not associated to any customer.</a:t>
            </a:r>
          </a:p>
          <a:p>
            <a:pPr marL="0" lvl="0" indent="0" algn="l">
              <a:lnSpc>
                <a:spcPts val="6174"/>
              </a:lnSpc>
            </a:pPr>
            <a:endParaRPr lang="en-US" sz="5613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38968" y="5782905"/>
            <a:ext cx="13090491" cy="286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2"/>
              </a:lnSpc>
            </a:pPr>
            <a:r>
              <a:rPr lang="en-US" sz="4719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select address, customer_id from address a</a:t>
            </a:r>
          </a:p>
          <a:p>
            <a:pPr algn="l">
              <a:lnSpc>
                <a:spcPts val="5662"/>
              </a:lnSpc>
            </a:pPr>
            <a:r>
              <a:rPr lang="en-US" sz="4719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left join customer c</a:t>
            </a:r>
          </a:p>
          <a:p>
            <a:pPr algn="l">
              <a:lnSpc>
                <a:spcPts val="5662"/>
              </a:lnSpc>
            </a:pPr>
            <a:r>
              <a:rPr lang="en-US" sz="4719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on a.address_id = c.address_id</a:t>
            </a:r>
          </a:p>
          <a:p>
            <a:pPr algn="l">
              <a:lnSpc>
                <a:spcPts val="5662"/>
              </a:lnSpc>
              <a:spcBef>
                <a:spcPct val="0"/>
              </a:spcBef>
            </a:pPr>
            <a:r>
              <a:rPr lang="en-US" sz="4719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where customer_id is null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32" y="-2564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54889" y="1075255"/>
            <a:ext cx="11244249" cy="232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74"/>
              </a:lnSpc>
            </a:pP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Rename the position title from Customer Support to Customer Specialist.</a:t>
            </a:r>
            <a:endParaRPr lang="en-US" sz="4400" dirty="0">
              <a:solidFill>
                <a:schemeClr val="bg1"/>
              </a:solidFill>
              <a:latin typeface="Yeseva One" panose="020B0604020202020204" charset="0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3001" y="4989155"/>
            <a:ext cx="124968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UPDATE employ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SET </a:t>
            </a:r>
            <a:r>
              <a:rPr lang="en-IN" sz="44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='Customer Specialist'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WHERE </a:t>
            </a:r>
            <a:r>
              <a:rPr lang="en-IN" sz="4400" dirty="0" err="1">
                <a:solidFill>
                  <a:schemeClr val="bg1"/>
                </a:solidFill>
                <a:effectLst/>
                <a:latin typeface="Yeseva One" panose="020B0604020202020204" charset="0"/>
              </a:rPr>
              <a:t>position_title</a:t>
            </a:r>
            <a:r>
              <a:rPr lang="en-IN" sz="4400" dirty="0">
                <a:solidFill>
                  <a:schemeClr val="bg1"/>
                </a:solidFill>
                <a:effectLst/>
                <a:latin typeface="Yeseva One" panose="020B0604020202020204" charset="0"/>
              </a:rPr>
              <a:t>='Customer Support';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7BEC29-27D3-36ED-6649-902AF4F41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1160" y="2553468"/>
            <a:ext cx="7667940" cy="1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3006</Words>
  <Application>Microsoft Office PowerPoint</Application>
  <PresentationFormat>Custom</PresentationFormat>
  <Paragraphs>458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Kollektif</vt:lpstr>
      <vt:lpstr>Arial</vt:lpstr>
      <vt:lpstr>Yeseva One</vt:lpstr>
      <vt:lpstr>Udemy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Blue Green Illustrative English Media Documentary Film Conventions Presentation</dc:title>
  <dc:creator>Kedarsethi, Abishek</dc:creator>
  <cp:lastModifiedBy>Kedarsethi, Abishek</cp:lastModifiedBy>
  <cp:revision>8</cp:revision>
  <dcterms:created xsi:type="dcterms:W3CDTF">2006-08-16T00:00:00Z</dcterms:created>
  <dcterms:modified xsi:type="dcterms:W3CDTF">2024-09-15T10:13:18Z</dcterms:modified>
  <dc:identifier>DAGMH8J-tSY</dc:identifier>
</cp:coreProperties>
</file>